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3" r:id="rId2"/>
    <p:sldId id="287" r:id="rId3"/>
    <p:sldId id="300" r:id="rId4"/>
    <p:sldId id="298" r:id="rId5"/>
    <p:sldId id="299" r:id="rId6"/>
    <p:sldId id="283" r:id="rId7"/>
    <p:sldId id="297" r:id="rId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A0"/>
    <a:srgbClr val="CF4520"/>
    <a:srgbClr val="69B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034" autoAdjust="0"/>
  </p:normalViewPr>
  <p:slideViewPr>
    <p:cSldViewPr>
      <p:cViewPr>
        <p:scale>
          <a:sx n="100" d="100"/>
          <a:sy n="100" d="100"/>
        </p:scale>
        <p:origin x="-2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653FA-DB14-49A2-B8FA-1969131B6D26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B2802-40E1-4DF4-9EBD-7DFC5A51E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670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636912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РАБОЧИЕ ВОПРОСЫ: </a:t>
            </a: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временное </a:t>
            </a: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трудоустройство подростков в свободное от учебы время </a:t>
            </a: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</a:t>
            </a:r>
          </a:p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выпускников </a:t>
            </a: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образовательных организаций </a:t>
            </a:r>
            <a:endParaRPr lang="ru-RU" sz="20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867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50357" y="332656"/>
            <a:ext cx="5698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Работа для подростков 14-17 лет</a:t>
            </a:r>
            <a: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свободное от учёбы время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340767"/>
            <a:ext cx="5616626" cy="43331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528" y="3861048"/>
            <a:ext cx="4392488" cy="2308324"/>
          </a:xfrm>
          <a:prstGeom prst="rect">
            <a:avLst/>
          </a:prstGeom>
          <a:noFill/>
          <a:ln w="25400">
            <a:solidFill>
              <a:srgbClr val="69B3E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Оплата труда подростка</a:t>
            </a:r>
          </a:p>
          <a:p>
            <a:pPr algn="ctr"/>
            <a:r>
              <a:rPr lang="ru-RU" sz="1600" b="1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</a:p>
          <a:p>
            <a:pPr algn="ctr"/>
            <a:r>
              <a:rPr lang="ru-RU" sz="1600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Заработная плата за фактически отработанное время </a:t>
            </a:r>
            <a: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dirty="0" smtClean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(от </a:t>
            </a:r>
            <a: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работодателя)</a:t>
            </a:r>
            <a:b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b="1" dirty="0" smtClean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endParaRPr lang="ru-RU" sz="1600" b="1" dirty="0">
              <a:solidFill>
                <a:srgbClr val="0033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600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Материальная помощь </a:t>
            </a:r>
            <a:br>
              <a:rPr lang="ru-RU" sz="1600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dirty="0" smtClean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(от </a:t>
            </a:r>
            <a: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Центра занятости) </a:t>
            </a:r>
            <a:b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b="1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2 587,5 рублей</a:t>
            </a:r>
          </a:p>
        </p:txBody>
      </p:sp>
    </p:spTree>
    <p:extLst>
      <p:ext uri="{BB962C8B-B14F-4D97-AF65-F5344CB8AC3E}">
        <p14:creationId xmlns:p14="http://schemas.microsoft.com/office/powerpoint/2010/main" val="1201533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5051" y="1560855"/>
            <a:ext cx="708401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Подросток может работать определенное количество часов в соответствии с возрастной категорией!</a:t>
            </a:r>
          </a:p>
          <a:p>
            <a:pPr algn="ctr"/>
            <a:endParaRPr lang="ru-RU" sz="20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Продолжительность работы несовершеннолетних устанавливается в соответствии с требованиями Трудового кодекса РФ (статьи 92, 94)</a:t>
            </a:r>
            <a:endParaRPr lang="ru-RU" sz="14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780842"/>
              </p:ext>
            </p:extLst>
          </p:nvPr>
        </p:nvGraphicFramePr>
        <p:xfrm>
          <a:off x="502600" y="3719096"/>
          <a:ext cx="8208914" cy="2590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3918"/>
                <a:gridCol w="1560270"/>
                <a:gridCol w="1607228"/>
                <a:gridCol w="1560270"/>
                <a:gridCol w="1607228"/>
              </a:tblGrid>
              <a:tr h="35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</a:tr>
              <a:tr h="887411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Возраст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9525" marB="9525">
                    <a:solidFill>
                      <a:schemeClr val="accent6">
                        <a:lumMod val="75000"/>
                        <a:alpha val="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В течение учебного года </a:t>
                      </a:r>
                    </a:p>
                  </a:txBody>
                  <a:tcPr marL="94615" marR="94615" marT="9525" marB="95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В период каникул </a:t>
                      </a:r>
                    </a:p>
                  </a:txBody>
                  <a:tcPr marL="94615" marR="94615" marT="9525" marB="95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7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День 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Неделя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День 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Неделя</a:t>
                      </a:r>
                    </a:p>
                  </a:txBody>
                  <a:tcPr marL="94615" marR="94615" marT="9525" marB="9525"/>
                </a:tc>
              </a:tr>
              <a:tr h="447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14 до 16 лет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2,5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12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5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24 час.</a:t>
                      </a:r>
                    </a:p>
                  </a:txBody>
                  <a:tcPr marL="94615" marR="94615" marT="9525" marB="9525"/>
                </a:tc>
              </a:tr>
              <a:tr h="447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16 до 18 лет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4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17,5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7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35 час.</a:t>
                      </a:r>
                    </a:p>
                  </a:txBody>
                  <a:tcPr marL="94615" marR="94615" marT="9525" marB="9525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50357" y="332656"/>
            <a:ext cx="5698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Работа для подростков 14-17 лет</a:t>
            </a:r>
            <a: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свободное от учёбы время</a:t>
            </a:r>
          </a:p>
        </p:txBody>
      </p:sp>
    </p:spTree>
    <p:extLst>
      <p:ext uri="{BB962C8B-B14F-4D97-AF65-F5344CB8AC3E}">
        <p14:creationId xmlns:p14="http://schemas.microsoft.com/office/powerpoint/2010/main" val="331625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34333" y="404664"/>
            <a:ext cx="6130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Временное трудоустройство безработных граждан в возрасте 16-17 лет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637" y="3284984"/>
            <a:ext cx="7209973" cy="3031599"/>
          </a:xfrm>
          <a:prstGeom prst="rect">
            <a:avLst/>
          </a:prstGeom>
          <a:noFill/>
          <a:ln w="31750">
            <a:solidFill>
              <a:srgbClr val="69B3E7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Оплата труда  выпускникам при трудоустройстве</a:t>
            </a:r>
          </a:p>
          <a:p>
            <a:pPr algn="ctr">
              <a:spcAft>
                <a:spcPts val="1200"/>
              </a:spcAft>
            </a:pPr>
            <a:r>
              <a:rPr lang="ru-RU" b="1" u="sng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ежемесячно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Заработная плата  от работодателя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Материальная поддержка от Центра занятости</a:t>
            </a:r>
            <a:endParaRPr lang="ru-RU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3450 рублей </a:t>
            </a:r>
            <a:endParaRPr lang="ru-RU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1484784"/>
            <a:ext cx="597666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Участники программы</a:t>
            </a:r>
            <a:r>
              <a:rPr lang="ru-RU" sz="2400" b="1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 </a:t>
            </a:r>
            <a:endParaRPr lang="ru-RU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выпускники</a:t>
            </a:r>
            <a:r>
              <a:rPr lang="ru-RU" sz="1600" b="1" dirty="0" smtClean="0">
                <a:solidFill>
                  <a:srgbClr val="00B050"/>
                </a:solidFill>
              </a:rPr>
              <a:t>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образовательных организаций </a:t>
            </a: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впервые ищущие </a:t>
            </a: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работу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течение года с даты выдачи им документа об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образовании</a:t>
            </a:r>
            <a:r>
              <a:rPr lang="ru-RU" sz="1600" b="1" dirty="0" smtClean="0">
                <a:solidFill>
                  <a:srgbClr val="00B050"/>
                </a:solidFill>
              </a:rPr>
              <a:t>.</a:t>
            </a:r>
            <a:endParaRPr lang="ru-RU" sz="16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440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59832" y="332656"/>
            <a:ext cx="56981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Временное трудоустройство </a:t>
            </a:r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безработных граждан </a:t>
            </a: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возрасте </a:t>
            </a: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18-24 </a:t>
            </a:r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лет (включительно</a:t>
            </a: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endParaRPr lang="ru-RU" b="1" dirty="0">
              <a:solidFill>
                <a:srgbClr val="69B3E7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4637" y="3861048"/>
            <a:ext cx="7209973" cy="2523768"/>
          </a:xfrm>
          <a:prstGeom prst="rect">
            <a:avLst/>
          </a:prstGeom>
          <a:noFill/>
          <a:ln w="31750">
            <a:solidFill>
              <a:srgbClr val="69B3E7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Оплата труда  выпускникам при трудоустройстве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Заработная плата  от работодателя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Материальная поддержка от Центра занятости</a:t>
            </a:r>
            <a:endParaRPr lang="ru-RU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3450 рублей </a:t>
            </a:r>
            <a:endParaRPr lang="ru-RU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1628800"/>
            <a:ext cx="597666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Участники программы: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  </a:t>
            </a: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выпускники</a:t>
            </a:r>
            <a:r>
              <a:rPr lang="ru-RU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образовательных организаций </a:t>
            </a: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среднего профессионального или высшего образования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ищущие работу в течение года с даты выдачи им документа об образовании и о </a:t>
            </a:r>
            <a:r>
              <a:rPr lang="ru-RU" sz="16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квалификации</a:t>
            </a:r>
            <a:endParaRPr lang="ru-RU" sz="16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394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87824" y="33265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ПОСЛЕДОВАТЕЛЬНОСТЬ ДЕЙСТВИЙ </a:t>
            </a: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 </a:t>
            </a:r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ВРЕМЕННОМ ТРУДОУСТРОЙСТВЕ </a:t>
            </a:r>
            <a:endParaRPr lang="ru-RU" b="1" dirty="0">
              <a:solidFill>
                <a:srgbClr val="69B3E7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Picture 2" descr="http://tr.stockfresh.com/files/f/feedough/m/71/2117326_stock-photo-side-view-of-man-walkin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4"/>
          <a:stretch/>
        </p:blipFill>
        <p:spPr bwMode="auto">
          <a:xfrm flipH="1">
            <a:off x="214016" y="1731691"/>
            <a:ext cx="1117623" cy="243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64" y="2443967"/>
            <a:ext cx="1227405" cy="1227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12114" y="2932965"/>
            <a:ext cx="16969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209040" y="3736354"/>
            <a:ext cx="1883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Собеседование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работодателем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655321" y="3829119"/>
            <a:ext cx="194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занятости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2" descr="C:\Users\pri3\Desktop\1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885739"/>
            <a:ext cx="144016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1259632" y="3394630"/>
            <a:ext cx="648072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11" descr="http://sashiageru.com/upload_img/04071148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479" y="2660792"/>
            <a:ext cx="1621801" cy="113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Прямая со стрелкой 23"/>
          <p:cNvCxnSpPr/>
          <p:nvPr/>
        </p:nvCxnSpPr>
        <p:spPr>
          <a:xfrm>
            <a:off x="7092280" y="3356992"/>
            <a:ext cx="72008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788024" y="3394630"/>
            <a:ext cx="648072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347864" y="3394630"/>
            <a:ext cx="504056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7218535" y="4129633"/>
            <a:ext cx="1938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Трудоустройство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748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609050"/>
            <a:ext cx="720080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Остались вопросы? </a:t>
            </a:r>
            <a:endParaRPr lang="ru-RU" sz="20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Ждем </a:t>
            </a: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твоего звонка </a:t>
            </a: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телефонам: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350 </a:t>
            </a:r>
            <a:r>
              <a:rPr lang="ru-RU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66 </a:t>
            </a: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06 </a:t>
            </a: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</a:t>
            </a: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350 </a:t>
            </a:r>
            <a:r>
              <a:rPr lang="ru-RU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02 13</a:t>
            </a:r>
          </a:p>
          <a:p>
            <a:pPr algn="just">
              <a:lnSpc>
                <a:spcPct val="150000"/>
              </a:lnSpc>
            </a:pP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ГКУ «Екатеринбургский </a:t>
            </a:r>
            <a:r>
              <a:rPr lang="ru-RU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центр </a:t>
            </a:r>
            <a:r>
              <a:rPr lang="ru-RU" sz="16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занятости»</a:t>
            </a:r>
            <a:endParaRPr lang="ru-RU" sz="16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</a:t>
            </a:r>
            <a:r>
              <a:rPr lang="ru-RU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ru-RU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Екатеринбург, </a:t>
            </a:r>
            <a:r>
              <a:rPr lang="ru-RU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ул. </a:t>
            </a:r>
            <a:r>
              <a:rPr lang="ru-RU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Восточная, 64</a:t>
            </a:r>
          </a:p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Отдел взаимодействия с работодателями</a:t>
            </a:r>
            <a:endParaRPr lang="ru-RU" sz="16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6173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2889</TotalTime>
  <Words>261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osz1</dc:creator>
  <cp:lastModifiedBy>kab12-1</cp:lastModifiedBy>
  <cp:revision>210</cp:revision>
  <cp:lastPrinted>2021-04-06T03:58:12Z</cp:lastPrinted>
  <dcterms:created xsi:type="dcterms:W3CDTF">2021-01-22T06:56:43Z</dcterms:created>
  <dcterms:modified xsi:type="dcterms:W3CDTF">2021-08-23T11:55:46Z</dcterms:modified>
</cp:coreProperties>
</file>