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38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EC62CE-42FF-4F74-9132-6153E2C5D646}" type="datetimeFigureOut">
              <a:rPr lang="ru-RU" smtClean="0"/>
              <a:t>20.09.2018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810242-F9E6-44E6-884D-EF17C9829A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4012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810242-F9E6-44E6-884D-EF17C9829AE5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37170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4A0C3A91-CAA2-4891-8084-F68133D1D700}" type="datetimeFigureOut">
              <a:rPr lang="ru-RU" smtClean="0"/>
              <a:t>20.09.2018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80AA0-FD53-491A-979A-5D962BA31284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5698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C3A91-CAA2-4891-8084-F68133D1D700}" type="datetimeFigureOut">
              <a:rPr lang="ru-RU" smtClean="0"/>
              <a:t>20.09.2018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80AA0-FD53-491A-979A-5D962BA312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8066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C3A91-CAA2-4891-8084-F68133D1D700}" type="datetimeFigureOut">
              <a:rPr lang="ru-RU" smtClean="0"/>
              <a:t>20.09.2018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80AA0-FD53-491A-979A-5D962BA31284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8251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C3A91-CAA2-4891-8084-F68133D1D700}" type="datetimeFigureOut">
              <a:rPr lang="ru-RU" smtClean="0"/>
              <a:t>20.09.2018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80AA0-FD53-491A-979A-5D962BA312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826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C3A91-CAA2-4891-8084-F68133D1D700}" type="datetimeFigureOut">
              <a:rPr lang="ru-RU" smtClean="0"/>
              <a:t>20.09.2018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80AA0-FD53-491A-979A-5D962BA31284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888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C3A91-CAA2-4891-8084-F68133D1D700}" type="datetimeFigureOut">
              <a:rPr lang="ru-RU" smtClean="0"/>
              <a:t>20.09.2018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80AA0-FD53-491A-979A-5D962BA312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0631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C3A91-CAA2-4891-8084-F68133D1D700}" type="datetimeFigureOut">
              <a:rPr lang="ru-RU" smtClean="0"/>
              <a:t>20.09.2018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80AA0-FD53-491A-979A-5D962BA312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0853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C3A91-CAA2-4891-8084-F68133D1D700}" type="datetimeFigureOut">
              <a:rPr lang="ru-RU" smtClean="0"/>
              <a:t>20.09.2018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80AA0-FD53-491A-979A-5D962BA312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1185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C3A91-CAA2-4891-8084-F68133D1D700}" type="datetimeFigureOut">
              <a:rPr lang="ru-RU" smtClean="0"/>
              <a:t>20.09.2018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80AA0-FD53-491A-979A-5D962BA312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7728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C3A91-CAA2-4891-8084-F68133D1D700}" type="datetimeFigureOut">
              <a:rPr lang="ru-RU" smtClean="0"/>
              <a:t>20.09.2018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80AA0-FD53-491A-979A-5D962BA312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2926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C3A91-CAA2-4891-8084-F68133D1D700}" type="datetimeFigureOut">
              <a:rPr lang="ru-RU" smtClean="0"/>
              <a:t>20.09.2018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80AA0-FD53-491A-979A-5D962BA31284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7800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A0C3A91-CAA2-4891-8084-F68133D1D700}" type="datetimeFigureOut">
              <a:rPr lang="ru-RU" smtClean="0"/>
              <a:t>20.09.2018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83480AA0-FD53-491A-979A-5D962BA31284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21653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Органы классного самоуправления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86259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92597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Полномочия Классных комитетов:</a:t>
            </a:r>
            <a:r>
              <a:rPr lang="ru-RU" b="1" dirty="0"/>
              <a:t/>
            </a:r>
            <a:br>
              <a:rPr lang="ru-RU" b="1" dirty="0"/>
            </a:b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8096" y="2279176"/>
            <a:ext cx="7843641" cy="4285396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постановка целей и задач в своем комитете;</a:t>
            </a:r>
          </a:p>
          <a:p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составление плана работы на основе плана работы школы в соответствии с целями и задачами школы и класса, ознакомление с ними Классного ученического собрания и при необходимости его корректировка;</a:t>
            </a:r>
          </a:p>
          <a:p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участие в организации запланированных мероприятий;</a:t>
            </a:r>
          </a:p>
          <a:p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координация работы комитета с другими структурами школьного самоуправления;</a:t>
            </a:r>
          </a:p>
          <a:p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составление отчета о своей деятельности и выступление с ним на Классном ученическом собрании.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64055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8096" y="832513"/>
            <a:ext cx="7290054" cy="1252319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Полномочия Классного комитета образования:</a:t>
            </a:r>
            <a:b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8096" y="2285999"/>
            <a:ext cx="7911880" cy="5001905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текущей успеваемости обучающихся и успеваемости за четверти и год;</a:t>
            </a:r>
          </a:p>
          <a:p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помощь учителям в проведении предметных олимпиад, предметных недель;</a:t>
            </a:r>
          </a:p>
          <a:p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помощь неуспевающим ученикам;</a:t>
            </a:r>
          </a:p>
          <a:p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информирование о проведение городских и школьных интеллектуальных конкурсов, контроль за подготовкой к ним в классе, поддержка участников, связь с оргкомитетами, проводящими мероприятия и информирование о результатах проведения.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28844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8096" y="873456"/>
            <a:ext cx="7290054" cy="121137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Полномочия Классного комитета культуры:</a:t>
            </a:r>
            <a:b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8096" y="2272352"/>
            <a:ext cx="8147713" cy="4023360"/>
          </a:xfrm>
        </p:spPr>
        <p:txBody>
          <a:bodyPr/>
          <a:lstStyle/>
          <a:p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всех культурно-массовых и просветительских мероприятий в классе;</a:t>
            </a:r>
          </a:p>
          <a:p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организация участия в школьных культурно-массовых мероприятиях; </a:t>
            </a:r>
          </a:p>
          <a:p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организация художественного оформления мероприятий.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410706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8096" y="786384"/>
            <a:ext cx="7290054" cy="149961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Полномочия Классного комитета туризма и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спорта: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8096" y="2565778"/>
            <a:ext cx="7802698" cy="3743581"/>
          </a:xfrm>
        </p:spPr>
        <p:txBody>
          <a:bodyPr/>
          <a:lstStyle/>
          <a:p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 спортивно-туристической программы класса на год;</a:t>
            </a:r>
          </a:p>
          <a:p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организация спортивных и туристических мероприятий в классе;</a:t>
            </a:r>
          </a:p>
          <a:p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организация участия в школьных спортивных и туристических мероприятиях.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9005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8096" y="818866"/>
            <a:ext cx="7290054" cy="126596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Полномочия Классного комитета СМИ:</a:t>
            </a:r>
            <a:b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 и предложение для рассмотрения проектов, связанных с развитием школьных СМИ;</a:t>
            </a:r>
          </a:p>
          <a:p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освещение в классном уголке и школьных СМИ всех массовых мероприятий, проводимых в классе и за его пределами;</a:t>
            </a:r>
          </a:p>
          <a:p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координация работы по выпуску классных газет;</a:t>
            </a:r>
          </a:p>
          <a:p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информационное обеспечение работы органов школьного ученического самоуправления;</a:t>
            </a:r>
          </a:p>
          <a:p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информационная работа в классе;</a:t>
            </a:r>
          </a:p>
          <a:p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организация художественного оформления класса.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019999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8096" y="786384"/>
            <a:ext cx="7290054" cy="1499616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Полномочия Классного комитета труда:</a:t>
            </a:r>
            <a:b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8096" y="2286000"/>
            <a:ext cx="7761755" cy="4023360"/>
          </a:xfrm>
        </p:spPr>
        <p:txBody>
          <a:bodyPr/>
          <a:lstStyle/>
          <a:p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проверка санитарного состояния класса не менее одного раза в неделю;</a:t>
            </a:r>
          </a:p>
          <a:p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ответственность за техническое обеспечение работы органов ученического самоуправления;</a:t>
            </a:r>
          </a:p>
          <a:p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организация традиционной уборки пришкольной территории, генеральной уборки класса;</a:t>
            </a:r>
          </a:p>
          <a:p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профориентация обучающихся.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882891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8096" y="682388"/>
            <a:ext cx="7290054" cy="1402444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Полномочия Классного комитета правопорядка: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8096" y="1965278"/>
            <a:ext cx="7290055" cy="4344082"/>
          </a:xfrm>
        </p:spPr>
        <p:txBody>
          <a:bodyPr>
            <a:normAutofit/>
          </a:bodyPr>
          <a:lstStyle/>
          <a:p>
            <a:endParaRPr lang="ru-RU" dirty="0"/>
          </a:p>
          <a:p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разработка графика дежурства по классу;</a:t>
            </a:r>
          </a:p>
          <a:p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организация системы контроля за дежурством;</a:t>
            </a:r>
          </a:p>
          <a:p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контроль за соблюдением Устава МБОУ СОШ №52, Правил внутреннего распорядка для обучающихся;</a:t>
            </a:r>
          </a:p>
          <a:p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разработка классных правил, кодексов, норм поведения;</a:t>
            </a:r>
          </a:p>
          <a:p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представление интересов обучающихся в других органах управления школой. 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081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398678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Каждый Классный комитет возглавляет заместитель Главы класса </a:t>
            </a:r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(«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Мэра города») – </a:t>
            </a:r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Глава 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соответствующего комитета </a:t>
            </a:r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(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Глава комитета образования, Глава комитета культуры и т. д</a:t>
            </a:r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4703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8096" y="996286"/>
            <a:ext cx="7290054" cy="108854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Полномочия заместителей Главы класса </a:t>
            </a:r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(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Глав комитетов):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8096" y="2286000"/>
            <a:ext cx="7966471" cy="4023360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постановка целей и задач в своем комитете;</a:t>
            </a:r>
          </a:p>
          <a:p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составление плана работы в соответствии с целями и задачами, ознакомление с ними Классного ученического собрания и при необходимости его корректировка;</a:t>
            </a:r>
          </a:p>
          <a:p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участие в организации запланированных мероприятий;</a:t>
            </a:r>
          </a:p>
          <a:p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координация работы комитета с другими структурами школьного самоуправления;</a:t>
            </a:r>
          </a:p>
          <a:p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составление отчета о своей деятельности и выступление с ним на Классном ученическом собрании.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144037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911880" cy="1499616"/>
          </a:xfrm>
        </p:spPr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Каждый класс – город 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 придумать</a:t>
            </a:r>
          </a:p>
          <a:p>
            <a:pPr algn="ctr">
              <a:buFontTx/>
              <a:buChar char="-"/>
            </a:pP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Название города</a:t>
            </a:r>
          </a:p>
          <a:p>
            <a:pPr algn="ctr">
              <a:buFontTx/>
              <a:buChar char="-"/>
            </a:pP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Девиз </a:t>
            </a:r>
          </a:p>
          <a:p>
            <a:pPr algn="ctr">
              <a:buFontTx/>
              <a:buChar char="-"/>
            </a:pP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Атрибутику </a:t>
            </a:r>
            <a:endParaRPr lang="ru-RU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91713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411134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Высший орган классного самоуправления – Классное ученическое собрание («Городское собрание»)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09168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8096" y="682388"/>
            <a:ext cx="7966471" cy="5626972"/>
          </a:xfrm>
        </p:spPr>
        <p:txBody>
          <a:bodyPr>
            <a:normAutofit fontScale="92500" lnSpcReduction="10000"/>
          </a:bodyPr>
          <a:lstStyle/>
          <a:p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Классное ученическое собрание:</a:t>
            </a:r>
          </a:p>
          <a:p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обсуждает любые вопросы жизнедеятельности своего коллектива и принимает по ним необходимые решения;</a:t>
            </a:r>
          </a:p>
          <a:p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рассматривает и утверждает план внеклассных мероприятий, заслушивает отчеты и информацию ответственных лиц и органов самоуправления своего коллектива о проделанной работе;</a:t>
            </a:r>
          </a:p>
          <a:p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высказывает свои предложения по улучшению образовательного процесса в классе и образовательной организации;</a:t>
            </a:r>
          </a:p>
          <a:p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избирает Классный ученический совет сроком на один год, заслушивает отчеты о его работе, дает им оценку;</a:t>
            </a:r>
          </a:p>
          <a:p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заслушивает информацию о выполнении решений предыдущего собрания и принимает по ней соответствующие решения;</a:t>
            </a:r>
          </a:p>
          <a:p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избирает делегатов на Конференции обучающихся образовательной организации;</a:t>
            </a:r>
          </a:p>
          <a:p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в пределах своей компетенции решает вопросы поощрения и наказания обучающихся.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53389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6334" y="1649742"/>
            <a:ext cx="7980120" cy="1499616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Рабочим органом самоуправления в классе 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в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период между Классными ученическими собраниями является Классный ученический совет («Городской совет»)</a:t>
            </a:r>
            <a:b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86413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8096" y="573206"/>
            <a:ext cx="8021062" cy="5950424"/>
          </a:xfrm>
        </p:spPr>
        <p:txBody>
          <a:bodyPr>
            <a:normAutofit fontScale="70000" lnSpcReduction="20000"/>
          </a:bodyPr>
          <a:lstStyle/>
          <a:p>
            <a:r>
              <a:rPr lang="ru-RU" sz="23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Классный ученический совет:</a:t>
            </a:r>
          </a:p>
          <a:p>
            <a:r>
              <a:rPr lang="ru-RU" sz="2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планирует и организует внеклассную деятельность обучающихся класса,</a:t>
            </a:r>
          </a:p>
          <a:p>
            <a:r>
              <a:rPr lang="ru-RU" sz="2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координирует деятельность всех органов и объединений обучающихся класса, взаимодействует с органами родительского и педагогического самоуправления на уровне класса; </a:t>
            </a:r>
          </a:p>
          <a:p>
            <a:r>
              <a:rPr lang="ru-RU" sz="2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обеспечивает дисциплину и порядок в своем коллективе, организует самообслуживание, питание и дежурство обучающихся;</a:t>
            </a:r>
          </a:p>
          <a:p>
            <a:r>
              <a:rPr lang="ru-RU" sz="2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заслушивает отчёты о работе своих рабочих органов и принимает по необходимости соответствующие решения; </a:t>
            </a:r>
          </a:p>
          <a:p>
            <a:r>
              <a:rPr lang="ru-RU" sz="2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заслушивает информацию и отчёты ответственных лиц о выполнении решений школьного ученического собрания (конференции) и своих решений, принятых на предыдущих заседаниях;</a:t>
            </a:r>
          </a:p>
          <a:p>
            <a:r>
              <a:rPr lang="ru-RU" sz="2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информирует о деятельности органов самоуправления, организует оформление классной комнаты, выпуск классной стенгазеты, «молний», «боевых листков» и т.д.;</a:t>
            </a:r>
          </a:p>
          <a:p>
            <a:r>
              <a:rPr lang="ru-RU" sz="2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готовит и проводит Классное ученическое собрание; </a:t>
            </a:r>
          </a:p>
          <a:p>
            <a:r>
              <a:rPr lang="ru-RU" sz="2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решает вопросы поощрения и наказания, принимает решения об ответственности обучающихся в соответствии со своими полномочиями; </a:t>
            </a:r>
          </a:p>
          <a:p>
            <a:r>
              <a:rPr lang="ru-RU" sz="2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решает конфликты и споры между обучающимися; </a:t>
            </a:r>
          </a:p>
          <a:p>
            <a:r>
              <a:rPr lang="ru-RU" sz="2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организует конкурсы, соревнования между комитетами класса и подводит итоги;</a:t>
            </a:r>
          </a:p>
          <a:p>
            <a:r>
              <a:rPr lang="ru-RU" sz="2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ежемесячно представляет отчет о работе Главе класса и Классному собранию обучающихся.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647789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8096" y="748989"/>
            <a:ext cx="7290054" cy="2076097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Классным ученическим советом руководит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Глава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класса («Мэр города»), который является лидером классного ученического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самоуправления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8096" y="2975212"/>
            <a:ext cx="7816346" cy="3334147"/>
          </a:xfrm>
        </p:spPr>
        <p:txBody>
          <a:bodyPr>
            <a:normAutofit lnSpcReduction="10000"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обеспечивает согласованное функционирование и взаимодействие органов классного ученического самоуправления, а также определяет основные направления его деятельности и несет ответственность за исполнение решений. </a:t>
            </a:r>
          </a:p>
          <a:p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Глава класса выбирается на 1 год на основе всеобщего равного прямого избирательного права при открытом голосовании на Классном ученическом собрании.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Одно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тоже лицо может занимать должность не более двух раз.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533056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8096" y="1064525"/>
            <a:ext cx="7290054" cy="545911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Глава класса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(«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Мэр города»)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5266" y="2047165"/>
            <a:ext cx="8171188" cy="4810835"/>
          </a:xfrm>
        </p:spPr>
        <p:txBody>
          <a:bodyPr>
            <a:normAutofit fontScale="62500" lnSpcReduction="20000"/>
          </a:bodyPr>
          <a:lstStyle/>
          <a:p>
            <a:r>
              <a:rPr lang="ru-RU" sz="2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организует стратегическое планирование деятельности Классного ученического самоуправления;</a:t>
            </a:r>
          </a:p>
          <a:p>
            <a:r>
              <a:rPr lang="ru-RU" sz="2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составляет отчёт о своей деятельности и выступает с ним перед Классным ученическим собранием;</a:t>
            </a:r>
          </a:p>
          <a:p>
            <a:r>
              <a:rPr lang="ru-RU" sz="2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определяет повестку дня и председательствует на заседаниях Классного ученического совета;</a:t>
            </a:r>
          </a:p>
          <a:p>
            <a:r>
              <a:rPr lang="ru-RU" sz="2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организует работу по согласованию деятельности Классного ученического совета класса, с деятельностью Совета министров, министерств, методическими объединениями и другими органами, существующими в школе;</a:t>
            </a:r>
          </a:p>
          <a:p>
            <a:r>
              <a:rPr lang="ru-RU" sz="2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контролирует деятельность Классных комитетов и своих заместителей, являющихся руководителями Классных комитетов, оказывает им помощь;</a:t>
            </a:r>
          </a:p>
          <a:p>
            <a:r>
              <a:rPr lang="ru-RU" sz="2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осуществляет контроль исполнения решений Классного ученического совета;</a:t>
            </a:r>
          </a:p>
          <a:p>
            <a:r>
              <a:rPr lang="ru-RU" sz="2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несет ответственность за исполнение решений.</a:t>
            </a:r>
          </a:p>
          <a:p>
            <a:r>
              <a:rPr lang="ru-RU" sz="29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Примечание.</a:t>
            </a:r>
            <a:r>
              <a:rPr lang="ru-RU" sz="2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Глава класса и члены Классного ученического совета, как и их одноклассники, личными властными полномочиями не обладают, они обладают совокупной властью своего органа самоуправления в период его заседания.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242738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0926" y="1226660"/>
            <a:ext cx="7290054" cy="697674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Исполнительными органами являются Классные комитеты («Городские комитеты»):</a:t>
            </a:r>
            <a:b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10938" y="2286000"/>
            <a:ext cx="5847214" cy="4023360"/>
          </a:xfrm>
        </p:spPr>
        <p:txBody>
          <a:bodyPr>
            <a:normAutofit/>
          </a:bodyPr>
          <a:lstStyle/>
          <a:p>
            <a:pPr lvl="0"/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Комитет образования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Комитет культуры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Комитет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туризма и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спорта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Комитет труда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Комитет СМИ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Комитет правопорядка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832614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нтеграл">
  <a:themeElements>
    <a:clrScheme name="Интеграл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Интеграл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Интеграл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34</TotalTime>
  <Words>1045</Words>
  <Application>Microsoft Office PowerPoint</Application>
  <PresentationFormat>Экран (4:3)</PresentationFormat>
  <Paragraphs>93</Paragraphs>
  <Slides>18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4" baseType="lpstr">
      <vt:lpstr>Calibri</vt:lpstr>
      <vt:lpstr>Times New Roman</vt:lpstr>
      <vt:lpstr>Tw Cen MT</vt:lpstr>
      <vt:lpstr>Tw Cen MT Condensed</vt:lpstr>
      <vt:lpstr>Wingdings 3</vt:lpstr>
      <vt:lpstr>Интеграл</vt:lpstr>
      <vt:lpstr>Органы классного самоуправления</vt:lpstr>
      <vt:lpstr>Каждый класс – город </vt:lpstr>
      <vt:lpstr>Высший орган классного самоуправления – Классное ученическое собрание («Городское собрание»)</vt:lpstr>
      <vt:lpstr>Презентация PowerPoint</vt:lpstr>
      <vt:lpstr>Рабочим органом самоуправления в классе                      в период между Классными ученическими собраниями является Классный ученический совет («Городской совет») </vt:lpstr>
      <vt:lpstr>Презентация PowerPoint</vt:lpstr>
      <vt:lpstr>Классным ученическим советом руководит                             Глава класса («Мэр города»), который является лидером классного ученического самоуправления  </vt:lpstr>
      <vt:lpstr>Глава класса                        («Мэр города»)</vt:lpstr>
      <vt:lpstr>Исполнительными органами являются Классные комитеты («Городские комитеты»): </vt:lpstr>
      <vt:lpstr>Полномочия Классных комитетов: </vt:lpstr>
      <vt:lpstr>Полномочия Классного комитета образования: </vt:lpstr>
      <vt:lpstr>Полномочия Классного комитета культуры: </vt:lpstr>
      <vt:lpstr>Полномочия Классного комитета туризма и спорта: </vt:lpstr>
      <vt:lpstr>Полномочия Классного комитета СМИ: </vt:lpstr>
      <vt:lpstr>Полномочия Классного комитета труда: </vt:lpstr>
      <vt:lpstr>Полномочия Классного комитета правопорядка:</vt:lpstr>
      <vt:lpstr>Каждый Классный комитет возглавляет заместитель Главы класса                                  («Мэра города») –                               Глава соответствующего комитета                                              (Глава комитета образования, Глава комитета культуры и т. д.)</vt:lpstr>
      <vt:lpstr>Полномочия заместителей Главы класса                                  (Глав комитетов):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Органы классного самоуправления</dc:title>
  <dc:creator>Кабинет40</dc:creator>
  <cp:lastModifiedBy>Кабинет40</cp:lastModifiedBy>
  <cp:revision>4</cp:revision>
  <dcterms:created xsi:type="dcterms:W3CDTF">2018-09-20T03:21:14Z</dcterms:created>
  <dcterms:modified xsi:type="dcterms:W3CDTF">2018-09-20T03:55:39Z</dcterms:modified>
</cp:coreProperties>
</file>