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380" r:id="rId3"/>
    <p:sldId id="372" r:id="rId4"/>
    <p:sldId id="390" r:id="rId5"/>
    <p:sldId id="381" r:id="rId6"/>
    <p:sldId id="379" r:id="rId7"/>
    <p:sldId id="359" r:id="rId8"/>
    <p:sldId id="383" r:id="rId9"/>
    <p:sldId id="384" r:id="rId10"/>
    <p:sldId id="388" r:id="rId11"/>
    <p:sldId id="389" r:id="rId12"/>
    <p:sldId id="370" r:id="rId13"/>
    <p:sldId id="371" r:id="rId14"/>
    <p:sldId id="360" r:id="rId15"/>
    <p:sldId id="361" r:id="rId16"/>
    <p:sldId id="362" r:id="rId17"/>
    <p:sldId id="296" r:id="rId18"/>
    <p:sldId id="297" r:id="rId19"/>
    <p:sldId id="350" r:id="rId20"/>
    <p:sldId id="349" r:id="rId21"/>
    <p:sldId id="292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34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Всего ДТП с пострадавшими по районам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577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34F-43BF-AA6C-76E4420C873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34F-43BF-AA6C-76E4420C8738}"/>
                </c:ext>
              </c:extLst>
            </c:dLbl>
            <c:dLbl>
              <c:idx val="2"/>
              <c:layout>
                <c:manualLayout>
                  <c:x val="1.266839867949400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34F-43BF-AA6C-76E4420C873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34F-43BF-AA6C-76E4420C8738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34F-43BF-AA6C-76E4420C8738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34F-43BF-AA6C-76E4420C8738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34F-43BF-AA6C-76E4420C8738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34F-43BF-AA6C-76E4420C873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ВСЕГО</c:v>
                </c:pt>
                <c:pt idx="1">
                  <c:v>Верх-Исетский</c:v>
                </c:pt>
                <c:pt idx="2">
                  <c:v>Железнодорожный</c:v>
                </c:pt>
                <c:pt idx="3">
                  <c:v>Кировский</c:v>
                </c:pt>
                <c:pt idx="4">
                  <c:v>Ленинский</c:v>
                </c:pt>
                <c:pt idx="5">
                  <c:v>Октябрьский</c:v>
                </c:pt>
                <c:pt idx="6">
                  <c:v>Орджоникидзевский</c:v>
                </c:pt>
                <c:pt idx="7">
                  <c:v>Чкаловский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138</c:v>
                </c:pt>
                <c:pt idx="1">
                  <c:v>121</c:v>
                </c:pt>
                <c:pt idx="2">
                  <c:v>57</c:v>
                </c:pt>
                <c:pt idx="3">
                  <c:v>85</c:v>
                </c:pt>
                <c:pt idx="4">
                  <c:v>57</c:v>
                </c:pt>
                <c:pt idx="5">
                  <c:v>78</c:v>
                </c:pt>
                <c:pt idx="6">
                  <c:v>89</c:v>
                </c:pt>
                <c:pt idx="7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4F-43BF-AA6C-76E4420C87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471516302583175E-2"/>
                  <c:y val="-4.687499711644949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34F-43BF-AA6C-76E4420C873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434F-43BF-AA6C-76E4420C8738}"/>
                </c:ext>
              </c:extLst>
            </c:dLbl>
            <c:dLbl>
              <c:idx val="2"/>
              <c:layout>
                <c:manualLayout>
                  <c:x val="5.067359471797602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34F-43BF-AA6C-76E4420C873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434F-43BF-AA6C-76E4420C8738}"/>
                </c:ext>
              </c:extLst>
            </c:dLbl>
            <c:dLbl>
              <c:idx val="4"/>
              <c:layout>
                <c:manualLayout>
                  <c:x val="3.8005196038482006E-3"/>
                  <c:y val="-1.8454723274192721E-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434F-43BF-AA6C-76E4420C8738}"/>
                </c:ext>
              </c:extLst>
            </c:dLbl>
            <c:dLbl>
              <c:idx val="5"/>
              <c:layout>
                <c:manualLayout>
                  <c:x val="2.5336797358988007E-3"/>
                  <c:y val="2.343749855822475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434F-43BF-AA6C-76E4420C8738}"/>
                </c:ext>
              </c:extLst>
            </c:dLbl>
            <c:dLbl>
              <c:idx val="6"/>
              <c:layout>
                <c:manualLayout>
                  <c:x val="2.533679735898800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434F-43BF-AA6C-76E4420C8738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434F-43BF-AA6C-76E4420C8738}"/>
                </c:ext>
              </c:extLst>
            </c:dLbl>
            <c:dLbl>
              <c:idx val="10"/>
              <c:layout>
                <c:manualLayout>
                  <c:x val="3.547151630258321E-2"/>
                  <c:y val="4.296825098384343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34F-43BF-AA6C-76E4420C873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ВСЕГО</c:v>
                </c:pt>
                <c:pt idx="1">
                  <c:v>Верх-Исетский</c:v>
                </c:pt>
                <c:pt idx="2">
                  <c:v>Железнодорожный</c:v>
                </c:pt>
                <c:pt idx="3">
                  <c:v>Кировский</c:v>
                </c:pt>
                <c:pt idx="4">
                  <c:v>Ленинский</c:v>
                </c:pt>
                <c:pt idx="5">
                  <c:v>Октябрьский</c:v>
                </c:pt>
                <c:pt idx="6">
                  <c:v>Орджоникидзевский</c:v>
                </c:pt>
                <c:pt idx="7">
                  <c:v>Чкаловский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110</c:v>
                </c:pt>
                <c:pt idx="1">
                  <c:v>85</c:v>
                </c:pt>
                <c:pt idx="2">
                  <c:v>37</c:v>
                </c:pt>
                <c:pt idx="3">
                  <c:v>56</c:v>
                </c:pt>
                <c:pt idx="4">
                  <c:v>61</c:v>
                </c:pt>
                <c:pt idx="5">
                  <c:v>59</c:v>
                </c:pt>
                <c:pt idx="6">
                  <c:v>53</c:v>
                </c:pt>
                <c:pt idx="7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34F-43BF-AA6C-76E4420C87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36506368"/>
        <c:axId val="130976768"/>
      </c:barChart>
      <c:catAx>
        <c:axId val="136506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30976768"/>
        <c:crosses val="autoZero"/>
        <c:auto val="1"/>
        <c:lblAlgn val="ctr"/>
        <c:lblOffset val="100"/>
        <c:noMultiLvlLbl val="0"/>
      </c:catAx>
      <c:valAx>
        <c:axId val="130976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3650636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ДТП с пешеходами</c:v>
                </c:pt>
              </c:strCache>
            </c:strRef>
          </c:tx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По вине водителей</c:v>
                </c:pt>
                <c:pt idx="1">
                  <c:v>По вине пешеходов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112</c:v>
                </c:pt>
                <c:pt idx="1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1B-4C30-9C9D-1D521817A40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4A3FC-452C-4773-B461-E287C7DA109E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1E6F8-8584-42BD-B5C6-62FDF3254A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568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FDA9-3632-4B83-B9F1-1793611B406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554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FDA9-3632-4B83-B9F1-1793611B406D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075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FDA9-3632-4B83-B9F1-1793611B406D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075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26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-1" y="0"/>
            <a:ext cx="12192001" cy="6958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49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02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28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31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21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78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76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80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42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532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-1"/>
            <a:ext cx="12187238" cy="6858001"/>
            <a:chOff x="-1" y="-1"/>
            <a:chExt cx="12187239" cy="6858002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6858001" cy="685800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99335" y="0"/>
              <a:ext cx="5987903" cy="6858001"/>
            </a:xfrm>
            <a:prstGeom prst="rect">
              <a:avLst/>
            </a:prstGeom>
          </p:spPr>
        </p:pic>
      </p:grpSp>
      <p:sp>
        <p:nvSpPr>
          <p:cNvPr id="10" name="Прямоугольник 9"/>
          <p:cNvSpPr/>
          <p:nvPr userDrawn="1"/>
        </p:nvSpPr>
        <p:spPr>
          <a:xfrm>
            <a:off x="0" y="0"/>
            <a:ext cx="12192000" cy="6977575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21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19263" y="4054233"/>
            <a:ext cx="9677400" cy="238760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002060"/>
                </a:solidFill>
                <a:latin typeface="Segoe Print" panose="02000600000000000000" pitchFamily="2" charset="0"/>
                <a:ea typeface="+mn-ea"/>
                <a:cs typeface="+mn-cs"/>
              </a:rPr>
              <a:t>Правильное поведение на </a:t>
            </a:r>
            <a:r>
              <a:rPr lang="ru-RU" sz="4800" dirty="0" smtClean="0">
                <a:solidFill>
                  <a:srgbClr val="002060"/>
                </a:solidFill>
                <a:latin typeface="Segoe Print" panose="02000600000000000000" pitchFamily="2" charset="0"/>
                <a:ea typeface="+mn-ea"/>
                <a:cs typeface="+mn-cs"/>
              </a:rPr>
              <a:t>дороге </a:t>
            </a:r>
            <a:r>
              <a:rPr lang="ru-RU" sz="4800" dirty="0">
                <a:solidFill>
                  <a:srgbClr val="002060"/>
                </a:solidFill>
                <a:latin typeface="Segoe Print" panose="02000600000000000000" pitchFamily="2" charset="0"/>
                <a:ea typeface="+mn-ea"/>
                <a:cs typeface="+mn-cs"/>
              </a:rPr>
              <a:t>— залог общей безопасности</a:t>
            </a:r>
          </a:p>
        </p:txBody>
      </p:sp>
      <p:pic>
        <p:nvPicPr>
          <p:cNvPr id="3074" name="Picture 2" descr="C:\Users\Елена Кравченко\Desktop\Галя\Лого\лого ГИБД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064" y="167267"/>
            <a:ext cx="2614496" cy="271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00531" y="2894286"/>
            <a:ext cx="74155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 </a:t>
            </a:r>
            <a:r>
              <a:rPr lang="ru-RU" sz="1400" b="1" dirty="0" smtClean="0"/>
              <a:t>ГОСУДАРСТВЕННАЯ </a:t>
            </a:r>
            <a:r>
              <a:rPr lang="ru-RU" sz="1400" b="1" dirty="0"/>
              <a:t>ИНСПЕКЦИЯ БЕЗОПАСНОСТИ ДОРОЖНОГО ДВИЖЕНИЯ</a:t>
            </a:r>
            <a:endParaRPr lang="ru-RU" sz="1400" dirty="0"/>
          </a:p>
          <a:p>
            <a:pPr algn="ctr"/>
            <a:r>
              <a:rPr lang="ru-RU" sz="1400" b="1" dirty="0"/>
              <a:t>УПРАВЛЕНИЯ  МИНИСТЕРСТВА ВНУТРЕННИХ ДЕЛ РОССИЙСКОЙ ФЕДЕРАЦИИ </a:t>
            </a:r>
            <a:endParaRPr lang="ru-RU" sz="1400" dirty="0"/>
          </a:p>
          <a:p>
            <a:pPr algn="ctr"/>
            <a:r>
              <a:rPr lang="ru-RU" sz="1400" b="1" dirty="0"/>
              <a:t>по городу ЕКАТЕРИНБУРГУ</a:t>
            </a:r>
            <a:endParaRPr lang="ru-RU" sz="1400" dirty="0"/>
          </a:p>
          <a:p>
            <a:pPr algn="ctr"/>
            <a:r>
              <a:rPr lang="ru-RU" sz="1400" b="1" dirty="0"/>
              <a:t>(ГИБДД УМВД России по г. Екатеринбургу)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719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12</a:t>
            </a:r>
          </a:p>
        </p:txBody>
      </p:sp>
      <p:pic>
        <p:nvPicPr>
          <p:cNvPr id="11" name="Picture 2" descr="C:\Users\Елена Кравченко\Desktop\Галя\Лого\лого ГИБД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223" y="215564"/>
            <a:ext cx="1399014" cy="145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2595" y="191332"/>
            <a:ext cx="103148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08.01.2018 </a:t>
            </a:r>
            <a:r>
              <a:rPr lang="ru-RU" dirty="0"/>
              <a:t>Водитель а/м «</a:t>
            </a:r>
            <a:r>
              <a:rPr lang="ru-RU" dirty="0" err="1"/>
              <a:t>Киа</a:t>
            </a:r>
            <a:r>
              <a:rPr lang="ru-RU" dirty="0"/>
              <a:t> Рио», двигаясь со стороны г. Екатеринбурга не учел дорожные и метеорологические условия (снегопад), допустил занос с последующим выездом на полосу дороги, предназначенную для встречного движения, где произошло столкновение со встречно движущейся автомашиной «ВАЗ-21124». </a:t>
            </a:r>
            <a:r>
              <a:rPr lang="ru-RU" dirty="0" smtClean="0"/>
              <a:t> В </a:t>
            </a:r>
            <a:r>
              <a:rPr lang="ru-RU" dirty="0"/>
              <a:t>результате ДТП погибло </a:t>
            </a:r>
            <a:r>
              <a:rPr lang="ru-RU" dirty="0" smtClean="0"/>
              <a:t>4 </a:t>
            </a:r>
            <a:r>
              <a:rPr lang="ru-RU" dirty="0"/>
              <a:t>человека и </a:t>
            </a:r>
            <a:r>
              <a:rPr lang="ru-RU" dirty="0" smtClean="0"/>
              <a:t>3 ранены.</a:t>
            </a:r>
            <a:endParaRPr lang="ru-RU" dirty="0"/>
          </a:p>
        </p:txBody>
      </p:sp>
      <p:pic>
        <p:nvPicPr>
          <p:cNvPr id="2" name="Picture 2" descr="G:\УГИБДД\Видео\Фото с ДТП\08.01.2018 Заречный\обще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664" y="1404089"/>
            <a:ext cx="7073010" cy="530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00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12</a:t>
            </a:r>
          </a:p>
        </p:txBody>
      </p:sp>
      <p:pic>
        <p:nvPicPr>
          <p:cNvPr id="11" name="Picture 2" descr="C:\Users\Елена Кравченко\Desktop\Галя\Лого\лого ГИБД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223" y="215564"/>
            <a:ext cx="1399014" cy="145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УГИБДД\Видео\Фото с ДТП\08.01.2018 Заречный\ДУУ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137" y="379219"/>
            <a:ext cx="8377507" cy="628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11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12</a:t>
            </a:r>
          </a:p>
        </p:txBody>
      </p:sp>
      <p:pic>
        <p:nvPicPr>
          <p:cNvPr id="11" name="Picture 2" descr="C:\Users\Елена Кравченко\Desktop\Галя\Лого\лого ГИБД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223" y="215564"/>
            <a:ext cx="1399014" cy="145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2595" y="191332"/>
            <a:ext cx="103148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20.02.2017 </a:t>
            </a:r>
            <a:r>
              <a:rPr lang="ru-RU" dirty="0" smtClean="0"/>
              <a:t>Водитель </a:t>
            </a:r>
            <a:r>
              <a:rPr lang="ru-RU" dirty="0"/>
              <a:t>автомобиля Ситроен </a:t>
            </a:r>
            <a:r>
              <a:rPr lang="ru-RU" dirty="0" smtClean="0"/>
              <a:t>1971 </a:t>
            </a:r>
            <a:r>
              <a:rPr lang="ru-RU" dirty="0"/>
              <a:t>г/р., при движении со стороны г. Богданович в сторону г. </a:t>
            </a:r>
            <a:r>
              <a:rPr lang="ru-RU" dirty="0" smtClean="0"/>
              <a:t>Екатеринбурга </a:t>
            </a:r>
            <a:r>
              <a:rPr lang="ru-RU" dirty="0"/>
              <a:t>не справилась с управлением автомобиля, допустила занос, с последующим выездом на полосу встречного движения, где допустила столкновение с автомобилем Мицубиси </a:t>
            </a:r>
            <a:r>
              <a:rPr lang="ru-RU" dirty="0" err="1"/>
              <a:t>Паджеро</a:t>
            </a:r>
            <a:endParaRPr lang="ru-RU" dirty="0"/>
          </a:p>
        </p:txBody>
      </p:sp>
      <p:pic>
        <p:nvPicPr>
          <p:cNvPr id="1026" name="Picture 2" descr="C:\Users\Елена Кравченко\Desktop\Галя\Пропаганда\Информация с других отделов ГИБДД\Богданович, 21.02.2017\WP_20170220_17_24_33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66" y="1087643"/>
            <a:ext cx="9664954" cy="54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83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12</a:t>
            </a:r>
          </a:p>
        </p:txBody>
      </p:sp>
      <p:pic>
        <p:nvPicPr>
          <p:cNvPr id="11" name="Picture 2" descr="C:\Users\Елена Кравченко\Desktop\Галя\Лого\лого ГИБД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223" y="215564"/>
            <a:ext cx="1399014" cy="145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2595" y="191332"/>
            <a:ext cx="10314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результате ДТП водитель автомобиля </a:t>
            </a:r>
            <a:r>
              <a:rPr lang="ru-RU" dirty="0" smtClean="0"/>
              <a:t>Ситроен, мальчик 2009 </a:t>
            </a:r>
            <a:r>
              <a:rPr lang="ru-RU" dirty="0"/>
              <a:t>г/р, </a:t>
            </a:r>
            <a:r>
              <a:rPr lang="ru-RU" dirty="0" smtClean="0"/>
              <a:t>мужчина -пассажир 1940 г/р. - </a:t>
            </a:r>
            <a:r>
              <a:rPr lang="ru-RU" dirty="0"/>
              <a:t>погибли на месте происшествия.</a:t>
            </a:r>
          </a:p>
        </p:txBody>
      </p:sp>
      <p:pic>
        <p:nvPicPr>
          <p:cNvPr id="2050" name="Picture 2" descr="C:\Users\Елена Кравченко\Desktop\Галя\Пропаганда\Информация с других отделов ГИБДД\Богданович, 21.02.2017\WP_20170220_18_19_54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26" y="1089719"/>
            <a:ext cx="9661263" cy="543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67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 Кравченко\Desktop\Галя\Лого\лого ГИБД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13" y="215564"/>
            <a:ext cx="1399014" cy="145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0043" y="1135560"/>
            <a:ext cx="86476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C:\Users\Елена Кравченко\Desktop\Галя\ПРЕЗЕНТАЦИИ\slide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333" y="702527"/>
            <a:ext cx="9667720" cy="543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24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 Кравченко\Desktop\Галя\Лого\лого ГИБД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13" y="215564"/>
            <a:ext cx="1399014" cy="145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0043" y="1135560"/>
            <a:ext cx="86476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15843" y="1750268"/>
            <a:ext cx="103483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Родителям и законным представителям несовершеннолетних необходимо помнить, что за вред, причиненный несовершеннолетним, не достигшим 14 лет, отвечают его родители или опекуны. </a:t>
            </a:r>
            <a:endParaRPr lang="ru-RU" sz="2400" b="1" dirty="0" smtClean="0"/>
          </a:p>
          <a:p>
            <a:endParaRPr lang="ru-RU" sz="2400" b="1" dirty="0"/>
          </a:p>
          <a:p>
            <a:r>
              <a:rPr lang="ru-RU" sz="2400" b="1" dirty="0" smtClean="0"/>
              <a:t>Несовершеннолетние </a:t>
            </a:r>
            <a:r>
              <a:rPr lang="ru-RU" sz="2400" b="1" dirty="0"/>
              <a:t>в возрасте от 14 до 18 лет самостоятельно несут ответственность за причиненный вред на общих основаниях. </a:t>
            </a:r>
            <a:endParaRPr lang="ru-RU" sz="2400" b="1" dirty="0" smtClean="0"/>
          </a:p>
          <a:p>
            <a:endParaRPr lang="ru-RU" sz="2400" b="1" dirty="0"/>
          </a:p>
          <a:p>
            <a:r>
              <a:rPr lang="ru-RU" sz="2400" b="1" dirty="0" smtClean="0"/>
              <a:t>В </a:t>
            </a:r>
            <a:r>
              <a:rPr lang="ru-RU" sz="2400" b="1" dirty="0"/>
              <a:t>случае, когда у несовершеннолетнего в возрасте от 14 до 18 лет нет доходов или иного имущества, достаточных для возмещения вреда, вред возмещают полностью или в недостающей части его родителями (усыновителями) или попечителем</a:t>
            </a:r>
            <a:r>
              <a:rPr lang="ru-RU" sz="2400" b="1" dirty="0" smtClean="0"/>
              <a:t>.</a:t>
            </a:r>
          </a:p>
          <a:p>
            <a:endParaRPr lang="ru-RU" sz="2400" b="1" dirty="0"/>
          </a:p>
          <a:p>
            <a:r>
              <a:rPr lang="ru-RU" sz="24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1113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 Кравченко\Desktop\Галя\Лого\лого ГИБД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13" y="215564"/>
            <a:ext cx="1399014" cy="145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0043" y="1135560"/>
            <a:ext cx="86476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15843" y="1680847"/>
            <a:ext cx="1034833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Кроме того, родители (законные представители) несовершеннолетних могут быть привлечены к административной ответственности </a:t>
            </a: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статье 5.35 КоАП РФ </a:t>
            </a:r>
            <a:r>
              <a:rPr lang="ru-RU" sz="2800" b="1" dirty="0"/>
              <a:t>за неисполнение родителями или иными законными представителями несовершеннолетних обязанностей по содержанию и воспитанию несовершеннолетних. </a:t>
            </a:r>
            <a:endParaRPr lang="ru-RU" sz="2800" b="1" dirty="0" smtClean="0"/>
          </a:p>
          <a:p>
            <a:endParaRPr lang="ru-RU" sz="2800" b="1" dirty="0"/>
          </a:p>
          <a:p>
            <a:r>
              <a:rPr lang="ru-RU" sz="2800" b="1" dirty="0" smtClean="0"/>
              <a:t>Санкция </a:t>
            </a:r>
            <a:r>
              <a:rPr lang="ru-RU" sz="2800" b="1" dirty="0"/>
              <a:t>данной статьи предусматривает предупреждение или наложение административного штрафа в </a:t>
            </a:r>
            <a:r>
              <a:rPr lang="ru-RU" sz="2800" b="1" dirty="0" smtClean="0"/>
              <a:t>размере </a:t>
            </a:r>
            <a:r>
              <a:rPr lang="ru-RU" sz="2800" b="1" dirty="0" err="1" smtClean="0"/>
              <a:t>пятиста</a:t>
            </a:r>
            <a:r>
              <a:rPr lang="ru-RU" sz="2800" b="1" dirty="0" smtClean="0"/>
              <a:t> </a:t>
            </a:r>
            <a:r>
              <a:rPr lang="ru-RU" sz="2800" b="1" dirty="0"/>
              <a:t>рублей.</a:t>
            </a:r>
          </a:p>
          <a:p>
            <a:endParaRPr lang="ru-RU" sz="2400" b="1" dirty="0"/>
          </a:p>
          <a:p>
            <a:r>
              <a:rPr lang="ru-RU" sz="24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9455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0765" y="2540306"/>
            <a:ext cx="3000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 </a:t>
            </a:r>
          </a:p>
        </p:txBody>
      </p:sp>
      <p:pic>
        <p:nvPicPr>
          <p:cNvPr id="1028" name="Picture 4" descr="http://omskzdes.ru/storage/c/2015/06/02/1433223221_551176_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8945" y="1620455"/>
            <a:ext cx="6503799" cy="510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52488" y="145387"/>
            <a:ext cx="10515600" cy="1325563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Segoe Print" panose="02000600000000000000" pitchFamily="2" charset="0"/>
                <a:ea typeface="+mn-ea"/>
                <a:cs typeface="+mn-cs"/>
              </a:rPr>
              <a:t>Где водитель встречается с пешеходом?</a:t>
            </a:r>
            <a:endParaRPr lang="ru-RU" sz="4000" dirty="0">
              <a:solidFill>
                <a:srgbClr val="002060"/>
              </a:solidFill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51533" y="63395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2</a:t>
            </a: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6" name="Picture 2" descr="C:\Users\Елена Кравченко\Desktop\Галя\Лого\лого ГИБДД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18" y="229890"/>
            <a:ext cx="1599736" cy="166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55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60872" y="566458"/>
            <a:ext cx="8437403" cy="620872"/>
          </a:xfrm>
        </p:spPr>
        <p:txBody>
          <a:bodyPr anchor="ctr">
            <a:noAutofit/>
          </a:bodyPr>
          <a:lstStyle/>
          <a:p>
            <a:r>
              <a:rPr lang="ru-RU" altLang="ru-RU" sz="4000" dirty="0">
                <a:solidFill>
                  <a:srgbClr val="002060"/>
                </a:solidFill>
                <a:latin typeface="Segoe Print" panose="02000600000000000000" pitchFamily="2" charset="0"/>
                <a:ea typeface="+mn-ea"/>
                <a:cs typeface="+mn-cs"/>
              </a:rPr>
              <a:t>Правила дорожного движения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898482" y="566102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360765" y="2540306"/>
            <a:ext cx="3000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62648" y="1638322"/>
            <a:ext cx="80338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4.5.</a:t>
            </a:r>
            <a:r>
              <a:rPr lang="ru-RU" sz="3600" dirty="0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 </a:t>
            </a:r>
            <a:r>
              <a:rPr lang="ru-RU" sz="3600" b="1" dirty="0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На нерегулируемых пешеходных переходах пешеходы могут выходить на проезжую часть </a:t>
            </a:r>
            <a:r>
              <a:rPr lang="ru-RU" sz="3600" b="1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после того, как оценят расстояние до приближающихся транспортных средств, их скорость и убедятся, что переход будет для них безопасен</a:t>
            </a:r>
            <a:r>
              <a:rPr lang="ru-RU" sz="3600" b="1" dirty="0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endParaRPr lang="ru-RU" sz="36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51533" y="63395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4</a:t>
            </a:r>
            <a:endParaRPr lang="ru-RU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63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1307" y="5426839"/>
            <a:ext cx="10694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Типичный </a:t>
            </a:r>
            <a:r>
              <a:rPr lang="ru-RU" b="1" dirty="0" err="1"/>
              <a:t>гироскутер</a:t>
            </a:r>
            <a:r>
              <a:rPr lang="ru-RU" b="1" dirty="0"/>
              <a:t>. </a:t>
            </a:r>
            <a:r>
              <a:rPr lang="ru-RU" dirty="0"/>
              <a:t>Внимание окружающих привлечь легко, но так же легко с него и свалиться: вопреки первому </a:t>
            </a:r>
            <a:r>
              <a:rPr lang="ru-RU" dirty="0" smtClean="0"/>
              <a:t>впечатлению. На таком устройстве движение разрешено только на тротуарах, при переходе проезжей части – обязательное спешивание.</a:t>
            </a:r>
            <a:endParaRPr lang="ru-RU" dirty="0"/>
          </a:p>
        </p:txBody>
      </p:sp>
      <p:pic>
        <p:nvPicPr>
          <p:cNvPr id="2050" name="Picture 2" descr="C:\Users\Елена Кравченко\Desktop\Галя\ПРЕЗЕНТАЦИИ\Gyro-p4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360" y="1147995"/>
            <a:ext cx="7332337" cy="412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58643" y="321131"/>
            <a:ext cx="10470995" cy="620872"/>
          </a:xfrm>
        </p:spPr>
        <p:txBody>
          <a:bodyPr anchor="ctr">
            <a:noAutofit/>
          </a:bodyPr>
          <a:lstStyle/>
          <a:p>
            <a:r>
              <a:rPr lang="ru-RU" altLang="ru-RU" sz="3200" dirty="0" err="1" smtClean="0">
                <a:solidFill>
                  <a:srgbClr val="002060"/>
                </a:solidFill>
                <a:latin typeface="Segoe Print" panose="02000600000000000000" pitchFamily="2" charset="0"/>
                <a:ea typeface="+mn-ea"/>
                <a:cs typeface="+mn-cs"/>
              </a:rPr>
              <a:t>Гироскутер</a:t>
            </a:r>
            <a:r>
              <a:rPr lang="ru-RU" altLang="ru-RU" sz="3200" dirty="0" smtClean="0">
                <a:solidFill>
                  <a:srgbClr val="002060"/>
                </a:solidFill>
                <a:latin typeface="Segoe Print" panose="02000600000000000000" pitchFamily="2" charset="0"/>
                <a:ea typeface="+mn-ea"/>
                <a:cs typeface="+mn-cs"/>
              </a:rPr>
              <a:t>-</a:t>
            </a:r>
            <a:r>
              <a:rPr lang="ru-RU" altLang="ru-RU" sz="2000" dirty="0" smtClean="0">
                <a:solidFill>
                  <a:srgbClr val="002060"/>
                </a:solidFill>
                <a:latin typeface="Segoe Print" panose="02000600000000000000" pitchFamily="2" charset="0"/>
                <a:ea typeface="+mn-ea"/>
                <a:cs typeface="+mn-cs"/>
              </a:rPr>
              <a:t> </a:t>
            </a:r>
            <a:r>
              <a:rPr lang="ru-RU" sz="2000" b="1" dirty="0"/>
              <a:t>двухколёсный скутер, </a:t>
            </a:r>
            <a:r>
              <a:rPr lang="ru-RU" sz="2000" b="1" dirty="0" err="1"/>
              <a:t>самобалансируемый</a:t>
            </a:r>
            <a:r>
              <a:rPr lang="ru-RU" sz="2000" b="1" dirty="0"/>
              <a:t> скутер англ. </a:t>
            </a:r>
            <a:r>
              <a:rPr lang="ru-RU" sz="2000" b="1" dirty="0" err="1"/>
              <a:t>GyroScooter</a:t>
            </a:r>
            <a:r>
              <a:rPr lang="ru-RU" sz="2000" b="1" dirty="0"/>
              <a:t>) ... </a:t>
            </a:r>
            <a:r>
              <a:rPr lang="ru-RU" sz="2000" b="1" dirty="0" smtClean="0"/>
              <a:t>Это устройство </a:t>
            </a:r>
            <a:r>
              <a:rPr lang="ru-RU" sz="2000" b="1" dirty="0"/>
              <a:t>также имеет два колеса и площадку для ног.</a:t>
            </a:r>
            <a:endParaRPr lang="ru-RU" altLang="ru-RU" sz="2000" b="1" dirty="0">
              <a:solidFill>
                <a:srgbClr val="002060"/>
              </a:solidFill>
              <a:latin typeface="Segoe Print" panose="020006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219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 Кравченко\Desktop\Галя\Лого\лого ГИБД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13" y="215564"/>
            <a:ext cx="1399014" cy="145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17420" y="1679703"/>
            <a:ext cx="106017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месяцев 2018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 на территории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Екатеринбурга всего зарегистрировано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5678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ДТП (-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33,1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%).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них с пострадавшими людьми произошло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577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ДТП (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44,3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%), 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которых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740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получили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ранения различной степени тяжести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(49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%),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погибли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-2,7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%). </a:t>
            </a: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798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39990" y="566458"/>
            <a:ext cx="5514402" cy="620872"/>
          </a:xfrm>
        </p:spPr>
        <p:txBody>
          <a:bodyPr anchor="ctr">
            <a:noAutofit/>
          </a:bodyPr>
          <a:lstStyle/>
          <a:p>
            <a:r>
              <a:rPr lang="ru-RU" altLang="ru-RU" sz="4000" dirty="0" err="1" smtClean="0">
                <a:solidFill>
                  <a:srgbClr val="002060"/>
                </a:solidFill>
                <a:latin typeface="Segoe Print" panose="02000600000000000000" pitchFamily="2" charset="0"/>
                <a:ea typeface="+mn-ea"/>
                <a:cs typeface="+mn-cs"/>
              </a:rPr>
              <a:t>Гироцикл</a:t>
            </a:r>
            <a:endParaRPr lang="ru-RU" altLang="ru-RU" sz="4000" dirty="0">
              <a:solidFill>
                <a:srgbClr val="002060"/>
              </a:solidFill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898482" y="566102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360765" y="2540306"/>
            <a:ext cx="3000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98273" y="1638322"/>
            <a:ext cx="574287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американском городе </a:t>
            </a:r>
            <a:r>
              <a:rPr lang="ru-RU" sz="2400" dirty="0" err="1"/>
              <a:t>Гаррисберг</a:t>
            </a:r>
            <a:r>
              <a:rPr lang="ru-RU" sz="2400" dirty="0"/>
              <a:t>, штат Пенсильвания, трехлетняя девочка погибла в результате пожара, который возник в доме после взрыва </a:t>
            </a:r>
            <a:r>
              <a:rPr lang="ru-RU" sz="2400" dirty="0" err="1" smtClean="0"/>
              <a:t>гироцикла</a:t>
            </a:r>
            <a:r>
              <a:rPr lang="ru-RU" sz="2400" dirty="0" smtClean="0"/>
              <a:t>. Устройство </a:t>
            </a:r>
            <a:r>
              <a:rPr lang="ru-RU" sz="2400" dirty="0"/>
              <a:t>находилось на зарядке на первом этаже дома, где в момент взрыва оказались три девочки. Из-за возгорания батареи пламя охватило все помещение ночью 11 марта. Трехлетний ребенок погиб от полученных травм. Две другие пострадавшие находятся в тяжелом состоянии в реанимации одной из местных больниц.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551533" y="63395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4</a:t>
            </a: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Елена Кравченко\Desktop\Галя\ПРЕЗЕНТАЦИИ\Гироскуте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76" y="2263699"/>
            <a:ext cx="4934101" cy="329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64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85993" y="3155079"/>
            <a:ext cx="6420015" cy="547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rgbClr val="002060"/>
                </a:solidFill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7200" dirty="0"/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3416117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 Кравченко\Desktop\Галя\Лого\лого ГИБД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13" y="215564"/>
            <a:ext cx="1399014" cy="145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99923062"/>
              </p:ext>
            </p:extLst>
          </p:nvPr>
        </p:nvGraphicFramePr>
        <p:xfrm>
          <a:off x="1616927" y="719666"/>
          <a:ext cx="10024945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097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 Кравченко\Desktop\Галя\Лого\лого ГИБД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13" y="215564"/>
            <a:ext cx="1399014" cy="145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0043" y="920117"/>
            <a:ext cx="864769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виды ДТП </a:t>
            </a:r>
            <a:r>
              <a:rPr kumimoji="0" lang="ru-RU" alt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37064" y="3300736"/>
            <a:ext cx="1049329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514350" lvl="0" indent="-514350">
              <a:buFontTx/>
              <a:buAutoNum type="arabicPeriod"/>
            </a:pPr>
            <a:r>
              <a:rPr lang="ru-RU" altLang="ru-RU" dirty="0" smtClean="0"/>
              <a:t>Столкновение т/с – </a:t>
            </a:r>
            <a:r>
              <a:rPr lang="en-US" altLang="ru-RU" dirty="0" smtClean="0"/>
              <a:t>288 </a:t>
            </a:r>
            <a:r>
              <a:rPr lang="ru-RU" altLang="ru-RU" dirty="0" smtClean="0"/>
              <a:t>(</a:t>
            </a:r>
            <a:r>
              <a:rPr lang="en-US" altLang="ru-RU" dirty="0" smtClean="0"/>
              <a:t>11</a:t>
            </a:r>
            <a:r>
              <a:rPr lang="ru-RU" altLang="ru-RU" dirty="0" smtClean="0"/>
              <a:t> </a:t>
            </a:r>
            <a:r>
              <a:rPr lang="ru-RU" altLang="ru-RU" dirty="0" smtClean="0"/>
              <a:t>погибло, </a:t>
            </a:r>
            <a:r>
              <a:rPr lang="en-US" altLang="ru-RU" dirty="0" smtClean="0"/>
              <a:t>377 </a:t>
            </a:r>
            <a:r>
              <a:rPr lang="ru-RU" altLang="ru-RU" dirty="0" smtClean="0"/>
              <a:t>ранен</a:t>
            </a:r>
            <a:r>
              <a:rPr lang="ru-RU" altLang="ru-RU" dirty="0"/>
              <a:t>о</a:t>
            </a:r>
            <a:r>
              <a:rPr lang="ru-RU" altLang="ru-RU" dirty="0" smtClean="0"/>
              <a:t> (из них </a:t>
            </a:r>
            <a:r>
              <a:rPr lang="en-US" altLang="ru-RU" dirty="0" smtClean="0"/>
              <a:t>32</a:t>
            </a:r>
            <a:r>
              <a:rPr lang="ru-RU" altLang="ru-RU" dirty="0" smtClean="0"/>
              <a:t> </a:t>
            </a:r>
            <a:r>
              <a:rPr lang="ru-RU" altLang="ru-RU" dirty="0" smtClean="0"/>
              <a:t>– дети))</a:t>
            </a:r>
          </a:p>
          <a:p>
            <a:pPr marL="514350" lvl="0" indent="-514350">
              <a:buFontTx/>
              <a:buAutoNum type="arabicPeriod"/>
            </a:pPr>
            <a:r>
              <a:rPr lang="ru-RU" altLang="ru-RU" dirty="0" smtClean="0"/>
              <a:t>Наезд на пешехода – </a:t>
            </a:r>
            <a:r>
              <a:rPr lang="en-US" altLang="ru-RU" dirty="0" smtClean="0"/>
              <a:t>202</a:t>
            </a:r>
            <a:r>
              <a:rPr lang="ru-RU" altLang="ru-RU" dirty="0" smtClean="0"/>
              <a:t> </a:t>
            </a:r>
            <a:r>
              <a:rPr lang="ru-RU" altLang="ru-RU" dirty="0" smtClean="0"/>
              <a:t>(</a:t>
            </a:r>
            <a:r>
              <a:rPr lang="ru-RU" altLang="ru-RU" dirty="0" smtClean="0"/>
              <a:t>1</a:t>
            </a:r>
            <a:r>
              <a:rPr lang="en-US" altLang="ru-RU" dirty="0" smtClean="0"/>
              <a:t>8</a:t>
            </a:r>
            <a:r>
              <a:rPr lang="ru-RU" altLang="ru-RU" dirty="0" smtClean="0"/>
              <a:t> </a:t>
            </a:r>
            <a:r>
              <a:rPr lang="ru-RU" altLang="ru-RU" dirty="0" smtClean="0"/>
              <a:t>погибло (1 ребенок), </a:t>
            </a:r>
            <a:r>
              <a:rPr lang="ru-RU" altLang="ru-RU" dirty="0" smtClean="0"/>
              <a:t>1</a:t>
            </a:r>
            <a:r>
              <a:rPr lang="en-US" altLang="ru-RU" dirty="0" smtClean="0"/>
              <a:t>91</a:t>
            </a:r>
            <a:r>
              <a:rPr lang="ru-RU" altLang="ru-RU" dirty="0" smtClean="0"/>
              <a:t> </a:t>
            </a:r>
            <a:r>
              <a:rPr lang="ru-RU" altLang="ru-RU" dirty="0"/>
              <a:t>ранено (из них </a:t>
            </a:r>
            <a:r>
              <a:rPr lang="en-US" altLang="ru-RU" dirty="0" smtClean="0"/>
              <a:t>36</a:t>
            </a:r>
            <a:r>
              <a:rPr lang="ru-RU" altLang="ru-RU" dirty="0" smtClean="0"/>
              <a:t> </a:t>
            </a:r>
            <a:r>
              <a:rPr lang="ru-RU" altLang="ru-RU" dirty="0"/>
              <a:t>– дети</a:t>
            </a:r>
            <a:r>
              <a:rPr lang="ru-RU" altLang="ru-RU" dirty="0" smtClean="0"/>
              <a:t>))</a:t>
            </a:r>
          </a:p>
          <a:p>
            <a:pPr marL="514350" lvl="0" indent="-514350">
              <a:buFontTx/>
              <a:buAutoNum type="arabicPeriod"/>
            </a:pPr>
            <a:r>
              <a:rPr lang="ru-RU" altLang="ru-RU" dirty="0" smtClean="0"/>
              <a:t>Наезд на препятствие – 39 </a:t>
            </a:r>
            <a:r>
              <a:rPr lang="ru-RU" altLang="ru-RU" dirty="0" smtClean="0"/>
              <a:t>(</a:t>
            </a:r>
            <a:r>
              <a:rPr lang="en-US" altLang="ru-RU" dirty="0" smtClean="0"/>
              <a:t>4</a:t>
            </a:r>
            <a:r>
              <a:rPr lang="ru-RU" altLang="ru-RU" dirty="0" smtClean="0"/>
              <a:t> погибло</a:t>
            </a:r>
            <a:r>
              <a:rPr lang="en-US" altLang="ru-RU" dirty="0"/>
              <a:t> </a:t>
            </a:r>
            <a:r>
              <a:rPr lang="ru-RU" altLang="ru-RU" dirty="0" smtClean="0"/>
              <a:t>(1 </a:t>
            </a:r>
            <a:r>
              <a:rPr lang="ru-RU" altLang="ru-RU" dirty="0" err="1" smtClean="0"/>
              <a:t>несоверш</a:t>
            </a:r>
            <a:r>
              <a:rPr lang="ru-RU" altLang="ru-RU" dirty="0" smtClean="0"/>
              <a:t>.)</a:t>
            </a:r>
            <a:r>
              <a:rPr lang="ru-RU" altLang="ru-RU" dirty="0" smtClean="0"/>
              <a:t>, </a:t>
            </a:r>
            <a:r>
              <a:rPr lang="ru-RU" altLang="ru-RU" dirty="0" smtClean="0"/>
              <a:t>60 ранено </a:t>
            </a:r>
            <a:r>
              <a:rPr lang="ru-RU" altLang="ru-RU" dirty="0"/>
              <a:t>(из них </a:t>
            </a:r>
            <a:r>
              <a:rPr lang="ru-RU" altLang="ru-RU" dirty="0" smtClean="0"/>
              <a:t>3 </a:t>
            </a:r>
            <a:r>
              <a:rPr lang="ru-RU" altLang="ru-RU" dirty="0"/>
              <a:t>– </a:t>
            </a:r>
            <a:r>
              <a:rPr lang="ru-RU" altLang="ru-RU" dirty="0" smtClean="0"/>
              <a:t>дети))</a:t>
            </a:r>
          </a:p>
          <a:p>
            <a:pPr marL="514350" lvl="0" indent="-514350">
              <a:buFontTx/>
              <a:buAutoNum type="arabicPeriod"/>
            </a:pPr>
            <a:r>
              <a:rPr lang="ru-RU" altLang="ru-RU" dirty="0" smtClean="0"/>
              <a:t>Падение пассажира – </a:t>
            </a:r>
            <a:r>
              <a:rPr lang="ru-RU" altLang="ru-RU" dirty="0" smtClean="0"/>
              <a:t>56 </a:t>
            </a:r>
            <a:r>
              <a:rPr lang="ru-RU" altLang="ru-RU" dirty="0" smtClean="0"/>
              <a:t>(</a:t>
            </a:r>
            <a:r>
              <a:rPr lang="ru-RU" altLang="ru-RU" dirty="0" smtClean="0"/>
              <a:t>59 </a:t>
            </a:r>
            <a:r>
              <a:rPr lang="ru-RU" altLang="ru-RU" dirty="0" smtClean="0"/>
              <a:t>ранено, из них -2 дети)</a:t>
            </a:r>
          </a:p>
          <a:p>
            <a:pPr lvl="0" indent="0" algn="ctr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49639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 Кравченко\Desktop\Галя\Лого\лого ГИБД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13" y="215564"/>
            <a:ext cx="1399014" cy="145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9000" y="482390"/>
            <a:ext cx="111958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с участием пешеходов произошло – 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ДТП (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24,7%),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которых 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получили ранения различной степени тяжести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(27,3%), 18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погибли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-5%).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вине пешеходов- произошло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103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ДТП.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вине водителей –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112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ДТП.</a:t>
            </a:r>
          </a:p>
          <a:p>
            <a:pPr algn="ctr"/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766564304"/>
              </p:ext>
            </p:extLst>
          </p:nvPr>
        </p:nvGraphicFramePr>
        <p:xfrm>
          <a:off x="3861378" y="3765832"/>
          <a:ext cx="4915210" cy="2893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23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 Кравченко\Desktop\Галя\Лого\лого ГИБД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13" y="215564"/>
            <a:ext cx="1399014" cy="145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1806" y="1099839"/>
            <a:ext cx="111512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месяцев 2018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 на территории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Екатеринбурга с участием несовершеннолетних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зарегистрировано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 ДТП (+47,6%),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которых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 детей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получили ранения различной степени тяжести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(+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29,4%),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ребенок погиб.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них по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собственной неосторожности произошло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ДТП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(+45,5%)</a:t>
            </a: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причине нарушений ПДД водителями произошло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ДТП,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 ранено,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ребенок погиб.</a:t>
            </a:r>
          </a:p>
          <a:p>
            <a:pPr algn="ctr"/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167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 Кравченко\Desktop\Галя\Лого\лого ГИБД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13" y="215564"/>
            <a:ext cx="1399014" cy="145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0043" y="704673"/>
            <a:ext cx="864769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причины ДТП с виновными</a:t>
            </a:r>
            <a:r>
              <a:rPr kumimoji="0" lang="ru-RU" alt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пешеходами: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17420" y="2089668"/>
            <a:ext cx="10612941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Переход проезжей</a:t>
            </a:r>
            <a:r>
              <a:rPr kumimoji="0" lang="ru-RU" alt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части в неустановленном месте, в зоне видимости пешеходного перехода, либо перекрестка:</a:t>
            </a:r>
          </a:p>
          <a:p>
            <a:pPr indent="0"/>
            <a:r>
              <a:rPr lang="ru-RU" altLang="ru-RU" sz="2800" b="1" dirty="0" smtClean="0">
                <a:ea typeface="Times New Roman" pitchFamily="18" charset="0"/>
              </a:rPr>
              <a:t>               </a:t>
            </a:r>
            <a:r>
              <a:rPr lang="ru-RU" altLang="ru-RU" sz="2800" dirty="0" smtClean="0">
                <a:ea typeface="Times New Roman" pitchFamily="18" charset="0"/>
              </a:rPr>
              <a:t>- </a:t>
            </a:r>
            <a:r>
              <a:rPr lang="ru-RU" altLang="ru-RU" sz="2800" dirty="0" smtClean="0"/>
              <a:t>выход </a:t>
            </a:r>
            <a:r>
              <a:rPr lang="ru-RU" altLang="ru-RU" sz="2800" dirty="0"/>
              <a:t>из-за стоящих транспортных </a:t>
            </a:r>
            <a:r>
              <a:rPr lang="ru-RU" altLang="ru-RU" sz="2800" dirty="0" smtClean="0"/>
              <a:t>средств</a:t>
            </a:r>
          </a:p>
          <a:p>
            <a:pPr indent="0"/>
            <a:r>
              <a:rPr lang="ru-RU" altLang="ru-RU" sz="2800" dirty="0" smtClean="0"/>
              <a:t>               - отвлечение от окружающей среды,        использование современных гаджетов</a:t>
            </a:r>
            <a:br>
              <a:rPr lang="ru-RU" altLang="ru-RU" sz="2800" dirty="0" smtClean="0"/>
            </a:br>
            <a:r>
              <a:rPr lang="ru-RU" altLang="ru-RU" sz="2800" dirty="0" smtClean="0"/>
              <a:t>               - капюшон, ограничивающий обзор</a:t>
            </a:r>
            <a:endParaRPr lang="ru-RU" altLang="ru-RU" sz="2800" dirty="0"/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altLang="ru-RU" sz="28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2800" b="1" dirty="0" smtClean="0"/>
              <a:t>2. Переход на запрещающий сигнал светофора.</a:t>
            </a:r>
          </a:p>
        </p:txBody>
      </p:sp>
      <p:pic>
        <p:nvPicPr>
          <p:cNvPr id="6" name="Изображение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0119" y="3369479"/>
            <a:ext cx="2187364" cy="218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0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12</a:t>
            </a:r>
          </a:p>
        </p:txBody>
      </p:sp>
      <p:pic>
        <p:nvPicPr>
          <p:cNvPr id="11" name="Picture 2" descr="C:\Users\Елена Кравченко\Desktop\Галя\Лого\лого ГИБД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223" y="215564"/>
            <a:ext cx="1399014" cy="145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2595" y="191332"/>
            <a:ext cx="103148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21.11.2017 Водитель </a:t>
            </a:r>
            <a:r>
              <a:rPr lang="ru-RU" dirty="0"/>
              <a:t>автомобиля </a:t>
            </a:r>
            <a:r>
              <a:rPr lang="ru-RU" dirty="0" err="1" smtClean="0"/>
              <a:t>Ленд</a:t>
            </a:r>
            <a:r>
              <a:rPr lang="ru-RU" dirty="0" smtClean="0"/>
              <a:t> </a:t>
            </a:r>
            <a:r>
              <a:rPr lang="ru-RU" dirty="0" err="1" smtClean="0"/>
              <a:t>Ровер</a:t>
            </a:r>
            <a:r>
              <a:rPr lang="ru-RU" dirty="0" smtClean="0"/>
              <a:t> 1984 </a:t>
            </a:r>
            <a:r>
              <a:rPr lang="ru-RU" dirty="0"/>
              <a:t>г/р., при движении по </a:t>
            </a:r>
            <a:r>
              <a:rPr lang="ru-RU" dirty="0" err="1"/>
              <a:t>ул.Мурзинская</a:t>
            </a:r>
            <a:r>
              <a:rPr lang="ru-RU" dirty="0"/>
              <a:t> со </a:t>
            </a:r>
            <a:r>
              <a:rPr lang="ru-RU" dirty="0" smtClean="0"/>
              <a:t>стороны </a:t>
            </a:r>
            <a:r>
              <a:rPr lang="ru-RU" dirty="0" err="1" smtClean="0"/>
              <a:t>ул.Бережная</a:t>
            </a:r>
            <a:r>
              <a:rPr lang="ru-RU" dirty="0" smtClean="0"/>
              <a:t> в направлении </a:t>
            </a:r>
            <a:r>
              <a:rPr lang="ru-RU" dirty="0"/>
              <a:t>улицы Трудовая, допустил выезд на полосу встречного движения, где произошло столкновение с автомашиной «Лада Приора», движущейся во встречном направлении.</a:t>
            </a:r>
          </a:p>
          <a:p>
            <a:pPr algn="ctr"/>
            <a:r>
              <a:rPr lang="ru-RU" dirty="0"/>
              <a:t>В результате ДТП погибла семейная пара: </a:t>
            </a:r>
            <a:r>
              <a:rPr lang="ru-RU" dirty="0" smtClean="0"/>
              <a:t>водитель 1957 </a:t>
            </a:r>
            <a:r>
              <a:rPr lang="ru-RU" dirty="0" err="1" smtClean="0"/>
              <a:t>г.р.и</a:t>
            </a:r>
            <a:r>
              <a:rPr lang="ru-RU" dirty="0" smtClean="0"/>
              <a:t> пассажир 1954 г.р.</a:t>
            </a:r>
            <a:endParaRPr lang="ru-RU" dirty="0"/>
          </a:p>
        </p:txBody>
      </p:sp>
      <p:pic>
        <p:nvPicPr>
          <p:cNvPr id="2" name="Picture 2" descr="G:\УГИБДД\Видео\Фото с ДТП\21.11.2017 Мурзинская, 33\IMG-20171121-WA00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28" y="1527717"/>
            <a:ext cx="3952373" cy="526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УГИБДД\Видео\Фото с ДТП\21.11.2017 Мурзинская, 33\фото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807" y="1391662"/>
            <a:ext cx="4054415" cy="540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25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12</a:t>
            </a:r>
          </a:p>
        </p:txBody>
      </p:sp>
      <p:pic>
        <p:nvPicPr>
          <p:cNvPr id="11" name="Picture 2" descr="C:\Users\Елена Кравченко\Desktop\Галя\Лого\лого ГИБД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223" y="215564"/>
            <a:ext cx="1399014" cy="145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2595" y="191332"/>
            <a:ext cx="1031487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16.10.2017  в 14.20 водитель  </a:t>
            </a:r>
            <a:r>
              <a:rPr lang="ru-RU" dirty="0"/>
              <a:t>автомашины «</a:t>
            </a:r>
            <a:r>
              <a:rPr lang="ru-RU" dirty="0" err="1"/>
              <a:t>Киа</a:t>
            </a:r>
            <a:r>
              <a:rPr lang="ru-RU" dirty="0"/>
              <a:t> Рио» </a:t>
            </a:r>
            <a:r>
              <a:rPr lang="ru-RU" dirty="0" smtClean="0"/>
              <a:t>(43 года) двигаясь </a:t>
            </a:r>
            <a:r>
              <a:rPr lang="ru-RU" dirty="0"/>
              <a:t>по Полевскому тракту  со стороны </a:t>
            </a:r>
            <a:r>
              <a:rPr lang="ru-RU" dirty="0" err="1"/>
              <a:t>г.Екатеринбурга</a:t>
            </a:r>
            <a:r>
              <a:rPr lang="ru-RU" dirty="0"/>
              <a:t> в сторону </a:t>
            </a:r>
            <a:r>
              <a:rPr lang="ru-RU" dirty="0" err="1" smtClean="0"/>
              <a:t>пос.Полеводство</a:t>
            </a:r>
            <a:r>
              <a:rPr lang="ru-RU" dirty="0" smtClean="0"/>
              <a:t> </a:t>
            </a:r>
            <a:r>
              <a:rPr lang="ru-RU" dirty="0"/>
              <a:t>не справился с управлением и выехал на полосу, предназначенную для встречного движения, в результате чего  допустил столкновение со встречной </a:t>
            </a:r>
            <a:r>
              <a:rPr lang="ru-RU" dirty="0" smtClean="0"/>
              <a:t>а/м </a:t>
            </a:r>
            <a:r>
              <a:rPr lang="ru-RU" dirty="0"/>
              <a:t>«Тойота </a:t>
            </a:r>
            <a:r>
              <a:rPr lang="ru-RU" dirty="0" err="1"/>
              <a:t>Королла</a:t>
            </a:r>
            <a:r>
              <a:rPr lang="ru-RU" dirty="0"/>
              <a:t>», после чего </a:t>
            </a:r>
            <a:r>
              <a:rPr lang="ru-RU" dirty="0" smtClean="0"/>
              <a:t>а/м </a:t>
            </a:r>
            <a:r>
              <a:rPr lang="ru-RU" dirty="0"/>
              <a:t>без остановки продолжила движение прямо в а/м</a:t>
            </a: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Камаз</a:t>
            </a:r>
            <a:r>
              <a:rPr lang="ru-RU" dirty="0"/>
              <a:t>», который также двигался во встречном направлении, после столкновения а/м</a:t>
            </a: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Киа</a:t>
            </a:r>
            <a:r>
              <a:rPr lang="ru-RU" dirty="0"/>
              <a:t> Рио» отбросило на а/м</a:t>
            </a:r>
            <a:r>
              <a:rPr lang="ru-RU" dirty="0" smtClean="0"/>
              <a:t> </a:t>
            </a:r>
            <a:r>
              <a:rPr lang="ru-RU" dirty="0"/>
              <a:t>«Хонда </a:t>
            </a:r>
            <a:r>
              <a:rPr lang="en-US" dirty="0"/>
              <a:t>CR</a:t>
            </a:r>
            <a:r>
              <a:rPr lang="ru-RU" dirty="0"/>
              <a:t>-</a:t>
            </a:r>
            <a:r>
              <a:rPr lang="en-US" dirty="0"/>
              <a:t>V</a:t>
            </a:r>
            <a:r>
              <a:rPr lang="ru-RU" dirty="0" smtClean="0"/>
              <a:t>». Водитель </a:t>
            </a:r>
            <a:r>
              <a:rPr lang="ru-RU" dirty="0"/>
              <a:t>а/м</a:t>
            </a: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Киа</a:t>
            </a:r>
            <a:r>
              <a:rPr lang="ru-RU" dirty="0"/>
              <a:t> Рио» от полученных травм скончался на месте ДТП, несовершеннолетний пассажир (девочка 2008 г.р.) а/м</a:t>
            </a: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Киа</a:t>
            </a:r>
            <a:r>
              <a:rPr lang="ru-RU" dirty="0"/>
              <a:t> Рио» с тяжелыми травмами доставлен в 9 ДГКБ.  Водитель (женщина 1978г.р.) и пассажир (1980 г.р.) автомашины «Хонда </a:t>
            </a:r>
            <a:r>
              <a:rPr lang="en-US" dirty="0"/>
              <a:t>CR</a:t>
            </a:r>
            <a:r>
              <a:rPr lang="ru-RU" dirty="0"/>
              <a:t>-</a:t>
            </a:r>
            <a:r>
              <a:rPr lang="en-US" dirty="0"/>
              <a:t>V</a:t>
            </a:r>
            <a:r>
              <a:rPr lang="ru-RU" dirty="0"/>
              <a:t>» с ушибами грудной клетки и черепно-мозговой травмой доставлены в 24 ГКБ. </a:t>
            </a:r>
          </a:p>
        </p:txBody>
      </p:sp>
      <p:pic>
        <p:nvPicPr>
          <p:cNvPr id="2050" name="Picture 2" descr="G:\УГИБДД\Видео\Фото с ДТП\16.10 Полевской тракт 17 км\фото\DSC059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35" y="2957550"/>
            <a:ext cx="6289828" cy="353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УГИБДД\Видео\Фото с ДТП\16.10 Полевской тракт 17 км\фото\обрез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704" y="2957550"/>
            <a:ext cx="5171533" cy="349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23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15869</TotalTime>
  <Words>905</Words>
  <Application>Microsoft Office PowerPoint</Application>
  <PresentationFormat>Широкоэкранный</PresentationFormat>
  <Paragraphs>94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Segoe Print</vt:lpstr>
      <vt:lpstr>Times</vt:lpstr>
      <vt:lpstr>Times New Roman</vt:lpstr>
      <vt:lpstr>1_Тема Office</vt:lpstr>
      <vt:lpstr>Правильное поведение на дороге — залог общей безопасности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Где водитель встречается с пешеходом?</vt:lpstr>
      <vt:lpstr>Правила дорожного движения</vt:lpstr>
      <vt:lpstr>Гироскутер- двухколёсный скутер, самобалансируемый скутер англ. GyroScooter) ... Это устройство также имеет два колеса и площадку для ног.</vt:lpstr>
      <vt:lpstr>Гироцикл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Идеи активностей в БТЛ каналах  в рамках кампании  «Сложности перехода»</dc:title>
  <dc:creator>Valentina Kulbitskay</dc:creator>
  <cp:lastModifiedBy>Галина</cp:lastModifiedBy>
  <cp:revision>164</cp:revision>
  <dcterms:created xsi:type="dcterms:W3CDTF">2016-09-23T06:53:26Z</dcterms:created>
  <dcterms:modified xsi:type="dcterms:W3CDTF">2018-09-11T10:11:05Z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625848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D6.1.2</vt:lpwstr>
  </property>
</Properties>
</file>