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8" r:id="rId10"/>
    <p:sldId id="269" r:id="rId11"/>
    <p:sldId id="264" r:id="rId12"/>
    <p:sldId id="265" r:id="rId13"/>
    <p:sldId id="270" r:id="rId14"/>
    <p:sldId id="266" r:id="rId15"/>
    <p:sldId id="271" r:id="rId16"/>
    <p:sldId id="267" r:id="rId17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85" autoAdjust="0"/>
    <p:restoredTop sz="94660"/>
  </p:normalViewPr>
  <p:slideViewPr>
    <p:cSldViewPr snapToGrid="0">
      <p:cViewPr varScale="1">
        <p:scale>
          <a:sx n="82" d="100"/>
          <a:sy n="82" d="100"/>
        </p:scale>
        <p:origin x="138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46583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215483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8307334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>
  <p:cSld name="Заголовок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277814"/>
            <a:ext cx="10972800" cy="11398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иаграмма 2"/>
          <p:cNvSpPr>
            <a:spLocks noGrp="1"/>
          </p:cNvSpPr>
          <p:nvPr>
            <p:ph type="chart" idx="1"/>
          </p:nvPr>
        </p:nvSpPr>
        <p:spPr>
          <a:xfrm>
            <a:off x="609600" y="1600201"/>
            <a:ext cx="10972800" cy="4530725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C9EB31CB-F00A-4C5C-A278-BB09954DF3DF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774660064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72194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127945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089103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793999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257911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166713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968594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656833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CC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C8213C1-911D-4410-B433-7DC858089BA7}" type="datetimeFigureOut">
              <a:rPr lang="ru-RU" smtClean="0"/>
              <a:t>02.11.2015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B9B3A3-3183-49F6-8DE8-A43D06CE4A6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792897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4" Type="http://schemas.openxmlformats.org/officeDocument/2006/relationships/image" Target="../media/image1.emf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811945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solidFill>
                  <a:srgbClr val="FF0000"/>
                </a:solidFill>
              </a:rPr>
              <a:t>Дорожная карта</a:t>
            </a:r>
            <a:endParaRPr lang="ru-RU" b="1" dirty="0">
              <a:solidFill>
                <a:srgbClr val="FF000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1934308"/>
            <a:ext cx="9144000" cy="3323492"/>
          </a:xfrm>
        </p:spPr>
        <p:txBody>
          <a:bodyPr>
            <a:noAutofit/>
          </a:bodyPr>
          <a:lstStyle/>
          <a:p>
            <a:r>
              <a:rPr lang="ru-RU" b="1" i="1" dirty="0"/>
              <a:t>План действий </a:t>
            </a:r>
            <a:endParaRPr lang="ru-RU" dirty="0"/>
          </a:p>
          <a:p>
            <a:r>
              <a:rPr lang="ru-RU" b="1" i="1" dirty="0"/>
              <a:t>педагогов и руководителей </a:t>
            </a:r>
            <a:endParaRPr lang="ru-RU" dirty="0"/>
          </a:p>
          <a:p>
            <a:r>
              <a:rPr lang="ru-RU" b="1" i="1" dirty="0"/>
              <a:t>образовательных организаций</a:t>
            </a:r>
            <a:endParaRPr lang="ru-RU" dirty="0"/>
          </a:p>
          <a:p>
            <a:r>
              <a:rPr lang="ru-RU" b="1" i="1" dirty="0"/>
              <a:t> города Екатеринбурга </a:t>
            </a:r>
            <a:endParaRPr lang="ru-RU" dirty="0"/>
          </a:p>
          <a:p>
            <a:r>
              <a:rPr lang="ru-RU" b="1" i="1" dirty="0"/>
              <a:t>при возникновении подозрения обучающихся</a:t>
            </a:r>
            <a:endParaRPr lang="ru-RU" dirty="0"/>
          </a:p>
          <a:p>
            <a:r>
              <a:rPr lang="ru-RU" b="1" i="1" dirty="0"/>
              <a:t>в употреблении наркотических средств и психоактивных веществ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31821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Вероятные признаки употребления наркотиков:</a:t>
            </a:r>
            <a:r>
              <a:rPr lang="ru-RU" dirty="0"/>
              <a:t/>
            </a:r>
            <a:br>
              <a:rPr lang="ru-RU" dirty="0"/>
            </a:br>
            <a:r>
              <a:rPr lang="ru-RU" b="1" dirty="0"/>
              <a:t> 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38200" y="1027906"/>
            <a:ext cx="10515600" cy="5630802"/>
          </a:xfrm>
        </p:spPr>
        <p:txBody>
          <a:bodyPr>
            <a:normAutofit fontScale="85000" lnSpcReduction="20000"/>
          </a:bodyPr>
          <a:lstStyle/>
          <a:p>
            <a:pPr lvl="0"/>
            <a:r>
              <a:rPr lang="ru-RU" dirty="0"/>
              <a:t>неряшливый внешний вид, одежда с длинными рукавами,</a:t>
            </a:r>
          </a:p>
          <a:p>
            <a:pPr lvl="0"/>
            <a:r>
              <a:rPr lang="ru-RU" dirty="0"/>
              <a:t>поведение, напоминающее алкогольное опьянение, но при отсутствии запаха алкоголя (нарушение координации, нечёткая «смазанная речь»),</a:t>
            </a:r>
          </a:p>
          <a:p>
            <a:pPr lvl="0"/>
            <a:r>
              <a:rPr lang="ru-RU" dirty="0"/>
              <a:t>«маскообразное»  лицо или, наоборот, очень оживлённая мимика лица,</a:t>
            </a:r>
          </a:p>
          <a:p>
            <a:pPr lvl="0"/>
            <a:r>
              <a:rPr lang="ru-RU" dirty="0"/>
              <a:t>покрасневшие склеры глаз, нездоровый блеск глаз,</a:t>
            </a:r>
          </a:p>
          <a:p>
            <a:pPr lvl="0"/>
            <a:r>
              <a:rPr lang="ru-RU" dirty="0"/>
              <a:t>суженные или расширенные зрачки, не реагирующие на свет,</a:t>
            </a:r>
          </a:p>
          <a:p>
            <a:pPr lvl="0"/>
            <a:r>
              <a:rPr lang="ru-RU" dirty="0"/>
              <a:t>изменения цвета кожных покровов (бледность или, наоборот, покраснение лица и верхней части туловища), </a:t>
            </a:r>
          </a:p>
          <a:p>
            <a:pPr lvl="0"/>
            <a:r>
              <a:rPr lang="ru-RU" dirty="0"/>
              <a:t>повышенное слюноотделение или, наоборот, обездвиженность, вялость, расслабленность,</a:t>
            </a:r>
          </a:p>
          <a:p>
            <a:pPr lvl="0"/>
            <a:r>
              <a:rPr lang="ru-RU" dirty="0"/>
              <a:t>«провалы» памяти, нарушения мышления,</a:t>
            </a:r>
          </a:p>
          <a:p>
            <a:pPr lvl="0"/>
            <a:r>
              <a:rPr lang="ru-RU" dirty="0"/>
              <a:t>частый насморк («течёт из носа»),</a:t>
            </a:r>
          </a:p>
          <a:p>
            <a:pPr lvl="0"/>
            <a:r>
              <a:rPr lang="ru-RU" dirty="0"/>
              <a:t>нарушения сна, аппетита,</a:t>
            </a:r>
          </a:p>
          <a:p>
            <a:pPr lvl="0"/>
            <a:r>
              <a:rPr lang="ru-RU" dirty="0"/>
              <a:t>специфический запах от волос и одежды (сладковатый травяной запах либо  запах клея или препаратов бытовой химии).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5806251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3600" b="1" dirty="0"/>
              <a:t>Признаки интоксикации синтетическими каннабиномиметиками:</a:t>
            </a:r>
          </a:p>
        </p:txBody>
      </p:sp>
      <p:sp>
        <p:nvSpPr>
          <p:cNvPr id="23555" name="Объект 2"/>
          <p:cNvSpPr>
            <a:spLocks noGrp="1"/>
          </p:cNvSpPr>
          <p:nvPr>
            <p:ph idx="1"/>
          </p:nvPr>
        </p:nvSpPr>
        <p:spPr>
          <a:xfrm>
            <a:off x="1981200" y="1524000"/>
            <a:ext cx="8229600" cy="5181600"/>
          </a:xfrm>
        </p:spPr>
        <p:txBody>
          <a:bodyPr/>
          <a:lstStyle/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кашель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сухость во рту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помутнение или покраснение склер глаз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расширенные либо суженые зрачки, не реагирующие на свет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нарушение координации движения, дезориентация во времени и в пространстве. Может быть неподвижность при сильной интоксикации, возникновение судорог.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нарушения речи: заторможенность либо многоречивость, не свойственная вашему ребёнку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заторможенность мышления: с трудом отвечает на вопросы, с паузами, невпопад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бледность кожных покровов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учащённый пульс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приступы немотивированного смеха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600"/>
              <a:t> - при сильной интоксикации может быть тошнота, рвота, головокружение, потеря сознания, велика вероятность летального исхода</a:t>
            </a:r>
            <a:br>
              <a:rPr lang="ru-RU" altLang="ru-RU" sz="1600"/>
            </a:br>
            <a:endParaRPr lang="ru-RU" altLang="ru-RU" sz="1600"/>
          </a:p>
        </p:txBody>
      </p:sp>
    </p:spTree>
    <p:extLst>
      <p:ext uri="{BB962C8B-B14F-4D97-AF65-F5344CB8AC3E}">
        <p14:creationId xmlns:p14="http://schemas.microsoft.com/office/powerpoint/2010/main" val="37731948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altLang="ru-RU" sz="3600" b="1" dirty="0"/>
              <a:t>Признаки интоксикации синтетическими психостимуляторами:</a:t>
            </a:r>
          </a:p>
        </p:txBody>
      </p:sp>
      <p:sp>
        <p:nvSpPr>
          <p:cNvPr id="24579" name="Объект 2"/>
          <p:cNvSpPr>
            <a:spLocks noGrp="1"/>
          </p:cNvSpPr>
          <p:nvPr>
            <p:ph idx="1"/>
          </p:nvPr>
        </p:nvSpPr>
        <p:spPr>
          <a:xfrm>
            <a:off x="492369" y="1690688"/>
            <a:ext cx="11054862" cy="5014912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None/>
            </a:pPr>
            <a:r>
              <a:rPr lang="ru-RU" altLang="ru-RU" sz="1800" dirty="0"/>
              <a:t>     - «дикий взгляд»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800" dirty="0"/>
              <a:t>     - обезвоживание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800" dirty="0"/>
              <a:t>     - учащённое сердцебиение, падение артериального давления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800" dirty="0"/>
              <a:t>     -  тревога, страх, ощущение что за тобой следят, что за тобой пришли 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800" dirty="0"/>
              <a:t>     -  судорожные движения нижней челюстью, гримасы, общие судороги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800" dirty="0"/>
              <a:t>     - боли в груди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1800" dirty="0"/>
              <a:t>     - отсутствие аппетита</a:t>
            </a:r>
            <a:br>
              <a:rPr lang="ru-RU" altLang="ru-RU" sz="1800" dirty="0"/>
            </a:br>
            <a:r>
              <a:rPr lang="ru-RU" altLang="ru-RU" sz="1800" dirty="0"/>
              <a:t>- слуховые и зрительные галлюцинации </a:t>
            </a:r>
            <a:br>
              <a:rPr lang="ru-RU" altLang="ru-RU" sz="1800" dirty="0"/>
            </a:br>
            <a:r>
              <a:rPr lang="ru-RU" altLang="ru-RU" sz="1800" dirty="0"/>
              <a:t> - непроизвольные движения руками, ногами, головой</a:t>
            </a:r>
            <a:br>
              <a:rPr lang="ru-RU" altLang="ru-RU" sz="1800" dirty="0"/>
            </a:br>
            <a:r>
              <a:rPr lang="ru-RU" altLang="ru-RU" sz="1800" dirty="0"/>
              <a:t> - полное отсутствие сна</a:t>
            </a:r>
            <a:r>
              <a:rPr lang="ru-RU" altLang="ru-RU" sz="1800" b="1" dirty="0"/>
              <a:t/>
            </a:r>
            <a:br>
              <a:rPr lang="ru-RU" altLang="ru-RU" sz="1800" b="1" dirty="0"/>
            </a:br>
            <a:r>
              <a:rPr lang="ru-RU" altLang="ru-RU" sz="1800" b="1" dirty="0"/>
              <a:t> - </a:t>
            </a:r>
            <a:r>
              <a:rPr lang="ru-RU" altLang="ru-RU" sz="1800" dirty="0"/>
              <a:t>невероятный прилив энергии (желание двигаться, что-то делать, все действия, как правило, непродуктивны)</a:t>
            </a:r>
            <a:br>
              <a:rPr lang="ru-RU" altLang="ru-RU" sz="1800" dirty="0"/>
            </a:br>
            <a:r>
              <a:rPr lang="ru-RU" altLang="ru-RU" sz="1800" b="1" dirty="0"/>
              <a:t> - </a:t>
            </a:r>
            <a:r>
              <a:rPr lang="ru-RU" altLang="ru-RU" sz="1800" dirty="0"/>
              <a:t>возникают бредовые идеи (например, что за ними ведётся слежка. )</a:t>
            </a:r>
            <a:br>
              <a:rPr lang="ru-RU" altLang="ru-RU" sz="1800" dirty="0"/>
            </a:br>
            <a:r>
              <a:rPr lang="ru-RU" altLang="ru-RU" sz="1800" dirty="0"/>
              <a:t>- наиболее тяжелое проявление данного отравления – неуправляемая гипертермия и развитие отека мозга. При повышении температуры тела более 40-41ºС у больного быстро развивается отек головного мозга, острая дыхательная и сердечно-сосудистая недостаточность, больной умирает через несколько часов.</a:t>
            </a:r>
          </a:p>
          <a:p>
            <a:pPr>
              <a:buFont typeface="Wingdings" panose="05000000000000000000" pitchFamily="2" charset="2"/>
              <a:buNone/>
            </a:pPr>
            <a:endParaRPr lang="ru-RU" altLang="ru-RU" sz="1800" dirty="0"/>
          </a:p>
        </p:txBody>
      </p:sp>
    </p:spTree>
    <p:extLst>
      <p:ext uri="{BB962C8B-B14F-4D97-AF65-F5344CB8AC3E}">
        <p14:creationId xmlns:p14="http://schemas.microsoft.com/office/powerpoint/2010/main" val="19521976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/>
              <a:t>Предпосылки наркотизации подростков</a:t>
            </a:r>
            <a:br>
              <a:rPr lang="ru-RU" b="1" dirty="0"/>
            </a:b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sz="4800" dirty="0"/>
              <a:t>1. </a:t>
            </a:r>
            <a:r>
              <a:rPr lang="ru-RU" sz="4800" dirty="0" err="1"/>
              <a:t>Медико</a:t>
            </a:r>
            <a:r>
              <a:rPr lang="ru-RU" sz="4800" dirty="0"/>
              <a:t> - </a:t>
            </a:r>
            <a:r>
              <a:rPr lang="ru-RU" sz="4800" dirty="0" smtClean="0"/>
              <a:t>биологические</a:t>
            </a:r>
          </a:p>
          <a:p>
            <a:pPr marL="0" indent="0">
              <a:buNone/>
            </a:pPr>
            <a:r>
              <a:rPr lang="ru-RU" sz="4800" dirty="0"/>
              <a:t>2. </a:t>
            </a:r>
            <a:r>
              <a:rPr lang="ru-RU" sz="4800" dirty="0" smtClean="0"/>
              <a:t>Социальные</a:t>
            </a:r>
          </a:p>
          <a:p>
            <a:pPr marL="0" indent="0">
              <a:buNone/>
            </a:pPr>
            <a:r>
              <a:rPr lang="ru-RU" sz="4800" dirty="0"/>
              <a:t>3. </a:t>
            </a:r>
            <a:r>
              <a:rPr lang="ru-RU" sz="4800" dirty="0" smtClean="0"/>
              <a:t>Поведенческие</a:t>
            </a:r>
          </a:p>
          <a:p>
            <a:pPr marL="0" indent="0">
              <a:buNone/>
            </a:pPr>
            <a:r>
              <a:rPr lang="ru-RU" sz="4800" dirty="0"/>
              <a:t>4. </a:t>
            </a:r>
            <a:r>
              <a:rPr lang="ru-RU" sz="4800" dirty="0" smtClean="0"/>
              <a:t>Психологические</a:t>
            </a:r>
            <a:endParaRPr lang="ru-RU" sz="4800" dirty="0"/>
          </a:p>
          <a:p>
            <a:pPr marL="0" indent="0">
              <a:buNone/>
            </a:pPr>
            <a:r>
              <a:rPr lang="ru-RU" sz="4800" dirty="0"/>
              <a:t>5. Социально-психологические</a:t>
            </a:r>
          </a:p>
          <a:p>
            <a:pPr marL="0" indent="0">
              <a:buNone/>
            </a:pPr>
            <a:endParaRPr lang="ru-RU" sz="4800" dirty="0"/>
          </a:p>
          <a:p>
            <a:endParaRPr lang="ru-RU" sz="4800" dirty="0"/>
          </a:p>
        </p:txBody>
      </p:sp>
    </p:spTree>
    <p:extLst>
      <p:ext uri="{BB962C8B-B14F-4D97-AF65-F5344CB8AC3E}">
        <p14:creationId xmlns:p14="http://schemas.microsoft.com/office/powerpoint/2010/main" val="70829504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altLang="ru-RU" sz="3600" b="1" i="1" u="sng" dirty="0"/>
              <a:t>Алгоритм действий педагогов:</a:t>
            </a:r>
          </a:p>
        </p:txBody>
      </p:sp>
      <p:sp>
        <p:nvSpPr>
          <p:cNvPr id="11267" name="Объект 2"/>
          <p:cNvSpPr>
            <a:spLocks noGrp="1"/>
          </p:cNvSpPr>
          <p:nvPr>
            <p:ph idx="1"/>
          </p:nvPr>
        </p:nvSpPr>
        <p:spPr>
          <a:xfrm>
            <a:off x="609600" y="1524000"/>
            <a:ext cx="10996246" cy="5181600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None/>
              <a:defRPr/>
            </a:pPr>
            <a:r>
              <a:rPr lang="ru-RU" sz="2000" b="1" dirty="0"/>
              <a:t>Что делать если ученик пришел в школу, находясь  под воздействием ПАВ:</a:t>
            </a:r>
          </a:p>
          <a:p>
            <a:pPr>
              <a:buFont typeface="Wingdings" panose="05000000000000000000" pitchFamily="2" charset="2"/>
              <a:buNone/>
              <a:defRPr/>
            </a:pPr>
            <a:endParaRPr lang="ru-RU" sz="2000" dirty="0"/>
          </a:p>
          <a:p>
            <a:pPr>
              <a:buFont typeface="Wingdings" panose="05000000000000000000" pitchFamily="2" charset="2"/>
              <a:buNone/>
              <a:defRPr/>
            </a:pPr>
            <a:r>
              <a:rPr lang="ru-RU" sz="2000" b="1" dirty="0"/>
              <a:t>1. Отвести ребенка в </a:t>
            </a:r>
            <a:r>
              <a:rPr lang="ru-RU" sz="2000" b="1" dirty="0" smtClean="0"/>
              <a:t>медицинский кабинет</a:t>
            </a:r>
            <a:r>
              <a:rPr lang="ru-RU" sz="2000" b="1" dirty="0"/>
              <a:t>.</a:t>
            </a:r>
            <a:endParaRPr lang="ru-RU" sz="2000" dirty="0"/>
          </a:p>
          <a:p>
            <a:pPr>
              <a:buFont typeface="Wingdings" panose="05000000000000000000" pitchFamily="2" charset="2"/>
              <a:buNone/>
              <a:defRPr/>
            </a:pPr>
            <a:r>
              <a:rPr lang="ru-RU" sz="2000" b="1" dirty="0"/>
              <a:t>2. Поставить в известность о произошедшем администрацию школы </a:t>
            </a:r>
            <a:endParaRPr lang="ru-RU" sz="2000" dirty="0"/>
          </a:p>
          <a:p>
            <a:pPr>
              <a:buFont typeface="Wingdings" panose="05000000000000000000" pitchFamily="2" charset="2"/>
              <a:buNone/>
              <a:defRPr/>
            </a:pPr>
            <a:r>
              <a:rPr lang="ru-RU" sz="2000" b="1" dirty="0"/>
              <a:t>( </a:t>
            </a:r>
            <a:r>
              <a:rPr lang="ru-RU" sz="2000" b="1" dirty="0" smtClean="0"/>
              <a:t>директора, дежурного администратора, зам. по ПР</a:t>
            </a:r>
            <a:r>
              <a:rPr lang="ru-RU" sz="2000" b="1" dirty="0"/>
              <a:t>).</a:t>
            </a:r>
            <a:endParaRPr lang="ru-RU" sz="2000" dirty="0"/>
          </a:p>
          <a:p>
            <a:pPr>
              <a:buFont typeface="Wingdings" panose="05000000000000000000" pitchFamily="2" charset="2"/>
              <a:buNone/>
              <a:defRPr/>
            </a:pPr>
            <a:r>
              <a:rPr lang="ru-RU" sz="2000" b="1" dirty="0"/>
              <a:t>3. В срочном порядке связаться с родителями и вызвать их в школу. </a:t>
            </a:r>
            <a:endParaRPr lang="ru-RU" sz="2000" dirty="0"/>
          </a:p>
          <a:p>
            <a:pPr>
              <a:buFont typeface="Wingdings" panose="05000000000000000000" pitchFamily="2" charset="2"/>
              <a:buNone/>
              <a:defRPr/>
            </a:pPr>
            <a:r>
              <a:rPr lang="ru-RU" sz="2000" b="1" dirty="0"/>
              <a:t>4. Проинформировать о случившемся  инспектора </a:t>
            </a:r>
            <a:r>
              <a:rPr lang="ru-RU" sz="2000" b="1" dirty="0" smtClean="0"/>
              <a:t>ОДН</a:t>
            </a:r>
            <a:r>
              <a:rPr lang="ru-RU" sz="2000" b="1" dirty="0"/>
              <a:t>.</a:t>
            </a:r>
            <a:endParaRPr lang="ru-RU" sz="2000" dirty="0"/>
          </a:p>
          <a:p>
            <a:pPr>
              <a:buFont typeface="Wingdings" panose="05000000000000000000" pitchFamily="2" charset="2"/>
              <a:buNone/>
              <a:defRPr/>
            </a:pPr>
            <a:r>
              <a:rPr lang="ru-RU" sz="2000" b="1" dirty="0"/>
              <a:t>5. Предварительно оценив состояние ребенка, </a:t>
            </a:r>
            <a:r>
              <a:rPr lang="ru-RU" sz="2000" b="1" dirty="0" smtClean="0"/>
              <a:t>медработником </a:t>
            </a:r>
            <a:r>
              <a:rPr lang="ru-RU" sz="2000" b="1" dirty="0"/>
              <a:t>должна быть вызвана скорая медицинская помощь.</a:t>
            </a:r>
            <a:endParaRPr lang="ru-RU" sz="2000" dirty="0"/>
          </a:p>
          <a:p>
            <a:pPr>
              <a:buFont typeface="Wingdings" panose="05000000000000000000" pitchFamily="2" charset="2"/>
              <a:buNone/>
              <a:defRPr/>
            </a:pPr>
            <a:r>
              <a:rPr lang="ru-RU" sz="2000" b="1" dirty="0"/>
              <a:t>6. В случае отказа  со стороны скорой медицинской помощи в госпитализации несовершеннолетнего (либо отказа самого несовершеннолетнего и его родителей от госпитализации), рекомендовано обратиться  к участковому психиатру-наркологу по телефону   регистратуры: 330-48-36 и решить вопрос о консультации специалиста.</a:t>
            </a:r>
            <a:endParaRPr lang="ru-RU" sz="2000" dirty="0"/>
          </a:p>
          <a:p>
            <a:pPr marL="0" indent="0">
              <a:buNone/>
              <a:defRPr/>
            </a:pP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val="11067631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b="1" dirty="0" smtClean="0"/>
              <a:t>Экстренные телефоны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sz="4800" dirty="0" smtClean="0"/>
              <a:t>Начальник ПДН ОП № 9  </a:t>
            </a:r>
            <a:r>
              <a:rPr lang="ru-RU" sz="4800" dirty="0"/>
              <a:t>Управления МВД России по городу Екатеринбургу Быкова Ольга Сергеевна </a:t>
            </a:r>
            <a:r>
              <a:rPr lang="ru-RU" sz="4800" dirty="0" smtClean="0"/>
              <a:t> - 356-49-46</a:t>
            </a:r>
          </a:p>
          <a:p>
            <a:r>
              <a:rPr lang="ru-RU" sz="4800" dirty="0" smtClean="0"/>
              <a:t>Наш инспектор Багно Наталья Вадимовна – 8-950-635-82-59</a:t>
            </a:r>
            <a:endParaRPr lang="ru-RU" sz="4800" dirty="0"/>
          </a:p>
          <a:p>
            <a:pPr marL="0" indent="0">
              <a:buNone/>
            </a:pP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6655274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mtClean="0"/>
              <a:t>Выводы:</a:t>
            </a:r>
          </a:p>
        </p:txBody>
      </p:sp>
      <p:sp>
        <p:nvSpPr>
          <p:cNvPr id="27651" name="Содержимое 2"/>
          <p:cNvSpPr>
            <a:spLocks noGrp="1"/>
          </p:cNvSpPr>
          <p:nvPr>
            <p:ph idx="1"/>
          </p:nvPr>
        </p:nvSpPr>
        <p:spPr>
          <a:xfrm>
            <a:off x="269631" y="1594338"/>
            <a:ext cx="11359661" cy="4806462"/>
          </a:xfrm>
        </p:spPr>
        <p:txBody>
          <a:bodyPr>
            <a:noAutofit/>
          </a:bodyPr>
          <a:lstStyle/>
          <a:p>
            <a:pPr>
              <a:buFont typeface="Wingdings" panose="05000000000000000000" pitchFamily="2" charset="2"/>
              <a:buNone/>
            </a:pPr>
            <a:endParaRPr lang="en-US" altLang="ru-RU" sz="2000" dirty="0"/>
          </a:p>
          <a:p>
            <a:pPr>
              <a:buFont typeface="Wingdings" panose="05000000000000000000" pitchFamily="2" charset="2"/>
              <a:buNone/>
            </a:pPr>
            <a:r>
              <a:rPr lang="ru-RU" altLang="ru-RU" sz="2000" dirty="0"/>
              <a:t>Рост наркомании обусловлен: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2000" dirty="0" smtClean="0"/>
              <a:t>- </a:t>
            </a:r>
            <a:r>
              <a:rPr lang="ru-RU" altLang="ru-RU" sz="2000" dirty="0"/>
              <a:t>высоким уровнем  выявляемости  за счёт  сбора  биологического материала на выявление синтетических наркотиков ( с мая 2014 года биоматериал отправляется в химико-токсикологическую лабораторию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2000" dirty="0"/>
              <a:t>- поздней обращаемостью к врачу, а также тем, что подростки, находящиеся под наблюдением врача-нарколога  не выполняли рекомендации  и продолжали употреблять наркотики (была сделана смена диагноза: с неоднократного  употребления наркотиков на наркоманию).</a:t>
            </a:r>
            <a:endParaRPr lang="en-US" altLang="ru-RU" sz="2000" dirty="0"/>
          </a:p>
          <a:p>
            <a:pPr algn="just">
              <a:buFont typeface="Wingdings" panose="05000000000000000000" pitchFamily="2" charset="2"/>
              <a:buNone/>
            </a:pPr>
            <a:r>
              <a:rPr lang="ru-RU" altLang="ru-RU" sz="2000" dirty="0"/>
              <a:t>Незначительное снижение количества несовершеннолетних, страдающих токсикоманией и  резкое увеличение злоупотребляющих токсическими веществами объясняется тем, что дети стали меньше употреблять бензин, лак и другие ЛР. Но по-прежнему продолжают употреблять газ для зажигалок, вдыхать освежители воздуха, дезодоранты, т.к. они  привлекают их тем, что стоят гораздо дешевле лакокрасочных изделий, практически  не вызывают головной боли, не бывает гиперемии и отёчности лица, не оставляют запаха на одежде. Скрыть их употребление  легче, чем приём </a:t>
            </a:r>
            <a:r>
              <a:rPr lang="ru-RU" altLang="ru-RU" sz="2000" dirty="0" smtClean="0"/>
              <a:t>сильно пахнущих  </a:t>
            </a:r>
            <a:r>
              <a:rPr lang="ru-RU" altLang="ru-RU" sz="2000" dirty="0"/>
              <a:t>лакокрасочных изделий или бензина. К тому же данные вещества есть практически в каждом доме.</a:t>
            </a:r>
          </a:p>
          <a:p>
            <a:pPr>
              <a:buFont typeface="Wingdings" panose="05000000000000000000" pitchFamily="2" charset="2"/>
              <a:buNone/>
            </a:pPr>
            <a:r>
              <a:rPr lang="ru-RU" altLang="ru-RU" sz="2000" dirty="0"/>
              <a:t>             </a:t>
            </a:r>
          </a:p>
        </p:txBody>
      </p:sp>
    </p:spTree>
    <p:extLst>
      <p:ext uri="{BB962C8B-B14F-4D97-AF65-F5344CB8AC3E}">
        <p14:creationId xmlns:p14="http://schemas.microsoft.com/office/powerpoint/2010/main" val="40988761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altLang="ru-RU" sz="3600" b="1" dirty="0"/>
              <a:t>Диспансерная группа 2008-201</a:t>
            </a:r>
            <a:r>
              <a:rPr lang="en-US" altLang="ru-RU" sz="3600" b="1" dirty="0"/>
              <a:t>4</a:t>
            </a:r>
            <a:r>
              <a:rPr lang="ru-RU" altLang="ru-RU" sz="3600" b="1" dirty="0"/>
              <a:t>г. и           6 месяцев 2015 года (количество человек):</a:t>
            </a:r>
          </a:p>
        </p:txBody>
      </p:sp>
      <p:graphicFrame>
        <p:nvGraphicFramePr>
          <p:cNvPr id="3074" name="Object 5"/>
          <p:cNvGraphicFramePr>
            <a:graphicFrameLocks noGrp="1" noChangeAspect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55134731"/>
              </p:ext>
            </p:extLst>
          </p:nvPr>
        </p:nvGraphicFramePr>
        <p:xfrm>
          <a:off x="838200" y="1758950"/>
          <a:ext cx="10837985" cy="45291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1" name="Диаграмма" r:id="rId3" imgW="7724898" imgH="4543522" progId="MSGraph.Chart.8">
                  <p:embed followColorScheme="full"/>
                </p:oleObj>
              </mc:Choice>
              <mc:Fallback>
                <p:oleObj name="Диаграмма" r:id="rId3" imgW="7724898" imgH="4543522" progId="MSGraph.Chart.8">
                  <p:embed followColorScheme="full"/>
                  <p:pic>
                    <p:nvPicPr>
                      <p:cNvPr id="0" name="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4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838200" y="1758950"/>
                        <a:ext cx="10837985" cy="4529138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/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46252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10"/>
          <p:cNvSpPr>
            <a:spLocks noGrp="1" noChangeArrowheads="1"/>
          </p:cNvSpPr>
          <p:nvPr>
            <p:ph type="title"/>
          </p:nvPr>
        </p:nvSpPr>
        <p:spPr>
          <a:xfrm>
            <a:off x="800100" y="400294"/>
            <a:ext cx="10515600" cy="1325563"/>
          </a:xfrm>
        </p:spPr>
        <p:txBody>
          <a:bodyPr/>
          <a:lstStyle/>
          <a:p>
            <a:r>
              <a:rPr lang="ru-RU" altLang="ru-RU" sz="2800" b="1" dirty="0"/>
              <a:t>Количество взятых под наблюдение за 2011–2014г.и  6 месяцев 2015 года (количество человек)</a:t>
            </a:r>
          </a:p>
        </p:txBody>
      </p:sp>
      <p:graphicFrame>
        <p:nvGraphicFramePr>
          <p:cNvPr id="9293" name="Group 77"/>
          <p:cNvGraphicFramePr>
            <a:graphicFrameLocks noGrp="1"/>
          </p:cNvGraphicFramePr>
          <p:nvPr>
            <p:ph type="body" idx="1"/>
            <p:extLst>
              <p:ext uri="{D42A27DB-BD31-4B8C-83A1-F6EECF244321}">
                <p14:modId xmlns:p14="http://schemas.microsoft.com/office/powerpoint/2010/main" val="3325434180"/>
              </p:ext>
            </p:extLst>
          </p:nvPr>
        </p:nvGraphicFramePr>
        <p:xfrm>
          <a:off x="445477" y="1600200"/>
          <a:ext cx="11230708" cy="4867274"/>
        </p:xfrm>
        <a:graphic>
          <a:graphicData uri="http://schemas.openxmlformats.org/drawingml/2006/table">
            <a:tbl>
              <a:tblPr/>
              <a:tblGrid>
                <a:gridCol w="3253756"/>
                <a:gridCol w="1364478"/>
                <a:gridCol w="1469439"/>
                <a:gridCol w="1469439"/>
                <a:gridCol w="1574398"/>
                <a:gridCol w="2099198"/>
              </a:tblGrid>
              <a:tr h="64014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pitchFamily="34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2011г.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2012г.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2013 г.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2014 г.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 мес. 2015 г.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786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Алкоголизм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0</a:t>
                      </a:r>
                      <a:endParaRPr lang="ru-RU" sz="14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2</a:t>
                      </a:r>
                      <a:endParaRPr lang="ru-RU" sz="18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628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Verdana" pitchFamily="34" charset="0"/>
                        </a:rPr>
                        <a:t>Наркомания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Arial" charset="0"/>
                        </a:rPr>
                        <a:t>4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Arial" charset="0"/>
                        </a:rPr>
                        <a:t>2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Arial" charset="0"/>
                        </a:rPr>
                        <a:t>16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10 </a:t>
                      </a:r>
                      <a:endParaRPr lang="ru-RU" sz="14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7</a:t>
                      </a:r>
                      <a:endParaRPr lang="ru-RU" sz="18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628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Токсикомания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pitchFamily="34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16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Arial" charset="0"/>
                        </a:rPr>
                        <a:t>4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2 </a:t>
                      </a:r>
                      <a:endParaRPr lang="ru-RU" sz="14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1</a:t>
                      </a:r>
                      <a:endParaRPr lang="ru-RU" sz="18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14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Verdana" pitchFamily="34" charset="0"/>
                        </a:rPr>
                        <a:t>Злоупотребление алкоголем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</a:rPr>
                        <a:t>149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Verdana" pitchFamily="34" charset="0"/>
                        </a:rPr>
                        <a:t>145</a:t>
                      </a: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FF0000"/>
                        </a:solidFill>
                        <a:effectLst/>
                        <a:latin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</a:rPr>
                        <a:t>62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rgbClr val="FF0000"/>
                          </a:solidFill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55 </a:t>
                      </a:r>
                      <a:endParaRPr lang="ru-RU" sz="1400" dirty="0">
                        <a:solidFill>
                          <a:srgbClr val="FF0000"/>
                        </a:solidFill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FF0000"/>
                          </a:solidFill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67</a:t>
                      </a:r>
                      <a:endParaRPr lang="ru-RU" sz="1800" dirty="0">
                        <a:solidFill>
                          <a:srgbClr val="FF0000"/>
                        </a:solidFill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14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Verdana" pitchFamily="34" charset="0"/>
                        </a:rPr>
                        <a:t>Злоупотребление наркотиками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</a:rPr>
                        <a:t>10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</a:rPr>
                        <a:t>40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</a:rPr>
                        <a:t>74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 smtClean="0">
                          <a:solidFill>
                            <a:srgbClr val="FF0000"/>
                          </a:solidFill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67</a:t>
                      </a:r>
                      <a:endParaRPr lang="ru-RU" sz="1400" dirty="0">
                        <a:solidFill>
                          <a:srgbClr val="FF0000"/>
                        </a:solidFill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FF0000"/>
                          </a:solidFill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50</a:t>
                      </a:r>
                      <a:endParaRPr lang="ru-RU" sz="1800" dirty="0">
                        <a:solidFill>
                          <a:srgbClr val="FF0000"/>
                        </a:solidFill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014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Злоупотребление токсикантами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31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36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Arial" charset="0"/>
                        </a:rPr>
                        <a:t>29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solidFill>
                            <a:srgbClr val="1C1C1C"/>
                          </a:solidFill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33 </a:t>
                      </a:r>
                      <a:endParaRPr lang="ru-RU" sz="1400" dirty="0">
                        <a:solidFill>
                          <a:srgbClr val="1C1C1C"/>
                        </a:solidFill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1C1C1C"/>
                          </a:solidFill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27</a:t>
                      </a:r>
                      <a:endParaRPr lang="ru-RU" sz="1800" dirty="0">
                        <a:solidFill>
                          <a:srgbClr val="1C1C1C"/>
                        </a:solidFill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628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Итого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198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240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185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167</a:t>
                      </a:r>
                      <a:endParaRPr lang="ru-RU" sz="14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154</a:t>
                      </a:r>
                      <a:endParaRPr lang="ru-RU" sz="18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5" marB="4572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704130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10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2800" b="1" dirty="0"/>
              <a:t>Количество взятых под наблюдение за 2011–2014г. и 6 месяцев 2015 г. (количество человек)по районам:</a:t>
            </a:r>
          </a:p>
        </p:txBody>
      </p:sp>
      <p:graphicFrame>
        <p:nvGraphicFramePr>
          <p:cNvPr id="9293" name="Group 77"/>
          <p:cNvGraphicFramePr>
            <a:graphicFrameLocks noGrp="1"/>
          </p:cNvGraphicFramePr>
          <p:nvPr>
            <p:ph type="body" idx="1"/>
            <p:extLst>
              <p:ext uri="{D42A27DB-BD31-4B8C-83A1-F6EECF244321}">
                <p14:modId xmlns:p14="http://schemas.microsoft.com/office/powerpoint/2010/main" val="2586886590"/>
              </p:ext>
            </p:extLst>
          </p:nvPr>
        </p:nvGraphicFramePr>
        <p:xfrm>
          <a:off x="410307" y="1600200"/>
          <a:ext cx="11207263" cy="5168900"/>
        </p:xfrm>
        <a:graphic>
          <a:graphicData uri="http://schemas.openxmlformats.org/drawingml/2006/table">
            <a:tbl>
              <a:tblPr/>
              <a:tblGrid>
                <a:gridCol w="3084568"/>
                <a:gridCol w="1439465"/>
                <a:gridCol w="1439465"/>
                <a:gridCol w="1542284"/>
                <a:gridCol w="1645103"/>
                <a:gridCol w="2056378"/>
              </a:tblGrid>
              <a:tr h="640102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Verdana" pitchFamily="34" charset="0"/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2011г.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2012г.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2013 г.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2014 г.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 мес.2015 г.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4866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Орджоникидзевский район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28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46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56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55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rgbClr val="FF0000"/>
                          </a:solidFill>
                        </a:rPr>
                        <a:t>24</a:t>
                      </a:r>
                      <a:endParaRPr lang="ru-RU" sz="1800" dirty="0">
                        <a:solidFill>
                          <a:srgbClr val="FF0000"/>
                        </a:solidFill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4866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Железнодорожный район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44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44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35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31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18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4866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Кировский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район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20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31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19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22</a:t>
                      </a:r>
                      <a:endParaRPr lang="ru-RU" sz="1800" dirty="0"/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17</a:t>
                      </a:r>
                      <a:endParaRPr lang="ru-RU" sz="1800" dirty="0"/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624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Октябрьский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район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33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36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18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13</a:t>
                      </a:r>
                      <a:endParaRPr lang="ru-RU" sz="1800" dirty="0"/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rgbClr val="FF0000"/>
                          </a:solidFill>
                        </a:rPr>
                        <a:t>33</a:t>
                      </a:r>
                      <a:endParaRPr lang="ru-RU" sz="1800" dirty="0">
                        <a:solidFill>
                          <a:srgbClr val="FF0000"/>
                        </a:solidFill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783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Верх-Исетский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район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16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25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21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15</a:t>
                      </a:r>
                      <a:endParaRPr lang="ru-RU" sz="1800" dirty="0"/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rgbClr val="FF0000"/>
                          </a:solidFill>
                        </a:rPr>
                        <a:t>23</a:t>
                      </a:r>
                      <a:endParaRPr lang="ru-RU" sz="1800" dirty="0">
                        <a:solidFill>
                          <a:srgbClr val="FF0000"/>
                        </a:solidFill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624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Чкаловский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район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38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47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20</a:t>
                      </a:r>
                      <a:endParaRPr lang="ru-RU" sz="1800" dirty="0"/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18</a:t>
                      </a:r>
                      <a:endParaRPr lang="ru-RU" sz="1800" dirty="0"/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rgbClr val="FF0000"/>
                          </a:solidFill>
                        </a:rPr>
                        <a:t>25</a:t>
                      </a:r>
                      <a:endParaRPr lang="ru-RU" sz="1800" dirty="0">
                        <a:solidFill>
                          <a:srgbClr val="FF0000"/>
                        </a:solidFill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624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Ленинский 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район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19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11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Arial" charset="0"/>
                        </a:rPr>
                        <a:t>16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1C1C1C"/>
                          </a:solidFill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13</a:t>
                      </a:r>
                      <a:endParaRPr lang="ru-RU" sz="1800" dirty="0">
                        <a:solidFill>
                          <a:srgbClr val="1C1C1C"/>
                        </a:solidFill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1C1C1C"/>
                          </a:solidFill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14</a:t>
                      </a:r>
                      <a:endParaRPr lang="ru-RU" sz="1800" dirty="0">
                        <a:solidFill>
                          <a:srgbClr val="1C1C1C"/>
                        </a:solidFill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624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Итого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198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240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185</a:t>
                      </a:r>
                    </a:p>
                  </a:txBody>
                  <a:tcPr marT="45719" marB="45719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kern="1200" dirty="0">
                          <a:latin typeface="Arial" pitchFamily="34" charset="0"/>
                          <a:ea typeface="Times New Roman"/>
                          <a:cs typeface="Arial" pitchFamily="34" charset="0"/>
                        </a:rPr>
                        <a:t>167</a:t>
                      </a:r>
                      <a:endParaRPr lang="ru-RU" sz="14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154</a:t>
                      </a:r>
                      <a:endParaRPr lang="ru-RU" sz="18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T="45722" marB="4572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701301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10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altLang="ru-RU" sz="2800" b="1" dirty="0"/>
              <a:t>Количество взятых под наблюдение за 6 месяцев </a:t>
            </a:r>
            <a:br>
              <a:rPr lang="ru-RU" altLang="ru-RU" sz="2800" b="1" dirty="0"/>
            </a:br>
            <a:r>
              <a:rPr lang="ru-RU" altLang="ru-RU" sz="2800" b="1" dirty="0"/>
              <a:t>2015 г. (количество человек)по районам:</a:t>
            </a:r>
          </a:p>
        </p:txBody>
      </p:sp>
      <p:graphicFrame>
        <p:nvGraphicFramePr>
          <p:cNvPr id="9293" name="Group 77"/>
          <p:cNvGraphicFramePr>
            <a:graphicFrameLocks noGrp="1"/>
          </p:cNvGraphicFramePr>
          <p:nvPr>
            <p:ph type="body" idx="1"/>
            <p:extLst>
              <p:ext uri="{D42A27DB-BD31-4B8C-83A1-F6EECF244321}">
                <p14:modId xmlns:p14="http://schemas.microsoft.com/office/powerpoint/2010/main" val="3048652086"/>
              </p:ext>
            </p:extLst>
          </p:nvPr>
        </p:nvGraphicFramePr>
        <p:xfrm>
          <a:off x="609601" y="1600200"/>
          <a:ext cx="10996245" cy="4995862"/>
        </p:xfrm>
        <a:graphic>
          <a:graphicData uri="http://schemas.openxmlformats.org/drawingml/2006/table">
            <a:tbl>
              <a:tblPr/>
              <a:tblGrid>
                <a:gridCol w="1125600"/>
                <a:gridCol w="865846"/>
                <a:gridCol w="865846"/>
                <a:gridCol w="1132498"/>
                <a:gridCol w="1362365"/>
                <a:gridCol w="1362365"/>
                <a:gridCol w="1070431"/>
                <a:gridCol w="875807"/>
                <a:gridCol w="1265054"/>
                <a:gridCol w="1070433"/>
              </a:tblGrid>
              <a:tr h="106680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Район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КДН</a:t>
                      </a:r>
                      <a:endParaRPr lang="ru-RU" sz="16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ПДН</a:t>
                      </a:r>
                      <a:endParaRPr lang="ru-RU" sz="16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/>
                        <a:t>Адм</a:t>
                      </a:r>
                      <a:r>
                        <a:rPr lang="ru-RU" sz="1600" dirty="0" smtClean="0"/>
                        <a:t>. школ</a:t>
                      </a:r>
                      <a:r>
                        <a:rPr lang="ru-RU" sz="1600" baseline="0" dirty="0" smtClean="0"/>
                        <a:t> и </a:t>
                      </a:r>
                      <a:r>
                        <a:rPr lang="ru-RU" sz="1600" baseline="0" dirty="0" err="1" smtClean="0"/>
                        <a:t>СУЗов</a:t>
                      </a:r>
                      <a:endParaRPr lang="ru-RU" sz="16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/>
                        <a:t>Адм.дет.домов</a:t>
                      </a:r>
                      <a:r>
                        <a:rPr lang="ru-RU" sz="1600" dirty="0" smtClean="0"/>
                        <a:t> и </a:t>
                      </a:r>
                      <a:r>
                        <a:rPr lang="ru-RU" sz="1600" dirty="0" err="1" smtClean="0"/>
                        <a:t>ЦСПСиД</a:t>
                      </a:r>
                      <a:endParaRPr lang="ru-RU" sz="16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СОЦОО</a:t>
                      </a:r>
                    </a:p>
                    <a:p>
                      <a:r>
                        <a:rPr lang="ru-RU" sz="1600" dirty="0" smtClean="0"/>
                        <a:t>(</a:t>
                      </a:r>
                      <a:r>
                        <a:rPr lang="ru-RU" sz="1600" dirty="0" err="1" smtClean="0"/>
                        <a:t>токсикоцентр</a:t>
                      </a:r>
                      <a:r>
                        <a:rPr lang="ru-RU" sz="1600" dirty="0" smtClean="0"/>
                        <a:t>)</a:t>
                      </a:r>
                      <a:endParaRPr lang="ru-RU" sz="16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smtClean="0"/>
                        <a:t>самообращения</a:t>
                      </a:r>
                      <a:endParaRPr lang="ru-RU" sz="16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РВК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600" dirty="0" err="1" smtClean="0"/>
                        <a:t>Напра</a:t>
                      </a:r>
                      <a:endParaRPr lang="ru-RU" sz="1600" dirty="0" smtClean="0"/>
                    </a:p>
                    <a:p>
                      <a:r>
                        <a:rPr lang="ru-RU" sz="1600" dirty="0" smtClean="0"/>
                        <a:t>вил психи-</a:t>
                      </a:r>
                    </a:p>
                    <a:p>
                      <a:r>
                        <a:rPr lang="ru-RU" sz="1600" dirty="0" err="1" smtClean="0"/>
                        <a:t>атр</a:t>
                      </a:r>
                      <a:endParaRPr lang="ru-RU" sz="16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 мес.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6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2015 г.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02931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Ордж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 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12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6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2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2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1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smtClean="0"/>
                        <a:t>1</a:t>
                      </a:r>
                      <a:endParaRPr lang="ru-RU" sz="180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rgbClr val="FF0000"/>
                          </a:solidFill>
                        </a:rPr>
                        <a:t>24</a:t>
                      </a:r>
                      <a:endParaRPr lang="ru-RU" sz="18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Железн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13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3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2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smtClean="0"/>
                        <a:t>0</a:t>
                      </a:r>
                      <a:endParaRPr lang="ru-RU" sz="180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chemeClr val="tx1"/>
                          </a:solidFill>
                        </a:rPr>
                        <a:t>18</a:t>
                      </a:r>
                      <a:endParaRPr lang="ru-RU" sz="18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Киров. 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11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2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17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8768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Октябр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9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22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rgbClr val="FF0000"/>
                          </a:solidFill>
                        </a:rPr>
                        <a:t>33</a:t>
                      </a:r>
                      <a:endParaRPr lang="ru-RU" sz="18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781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Верх-Исет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 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6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10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3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4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rgbClr val="FF0000"/>
                          </a:solidFill>
                        </a:rPr>
                        <a:t>23</a:t>
                      </a:r>
                      <a:endParaRPr lang="ru-RU" sz="18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1279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Чкал</a:t>
                      </a: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 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4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18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3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/>
                        <a:t>0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smtClean="0"/>
                        <a:t>0</a:t>
                      </a:r>
                      <a:endParaRPr lang="ru-RU" sz="180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ru-RU" sz="1800" dirty="0" smtClean="0">
                          <a:solidFill>
                            <a:srgbClr val="FF0000"/>
                          </a:solidFill>
                        </a:rPr>
                        <a:t>25</a:t>
                      </a:r>
                      <a:endParaRPr lang="ru-RU" sz="1800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720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Ленин.</a:t>
                      </a:r>
                      <a:endParaRPr kumimoji="0" lang="ru-RU" sz="16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5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3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3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3</a:t>
                      </a:r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dirty="0" smtClean="0"/>
                        <a:t>0</a:t>
                      </a:r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1C1C1C"/>
                          </a:solidFill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14</a:t>
                      </a:r>
                      <a:endParaRPr lang="ru-RU" sz="1800" dirty="0">
                        <a:solidFill>
                          <a:srgbClr val="1C1C1C"/>
                        </a:solidFill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622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Verdana" pitchFamily="34" charset="0"/>
                        </a:rPr>
                        <a:t>Итого</a:t>
                      </a:r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80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800" dirty="0"/>
                    </a:p>
                  </a:txBody>
                  <a:tcPr marT="45717" marB="45717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ru-RU" sz="1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154</a:t>
                      </a:r>
                      <a:endParaRPr lang="ru-RU" sz="1800" dirty="0"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774850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altLang="ru-RU" sz="2800" b="1" dirty="0"/>
              <a:t>Сравнительный анализ показателей по заболеваемости наркоманией : </a:t>
            </a:r>
          </a:p>
        </p:txBody>
      </p:sp>
      <p:graphicFrame>
        <p:nvGraphicFramePr>
          <p:cNvPr id="4" name="Диаграмма 3"/>
          <p:cNvGraphicFramePr>
            <a:graphicFrameLocks noGrp="1"/>
          </p:cNvGraphicFramePr>
          <p:nvPr>
            <p:ph type="chart" idx="1"/>
            <p:extLst>
              <p:ext uri="{D42A27DB-BD31-4B8C-83A1-F6EECF244321}">
                <p14:modId xmlns:p14="http://schemas.microsoft.com/office/powerpoint/2010/main" val="881235484"/>
              </p:ext>
            </p:extLst>
          </p:nvPr>
        </p:nvGraphicFramePr>
        <p:xfrm>
          <a:off x="515818" y="1600200"/>
          <a:ext cx="11172091" cy="4948242"/>
        </p:xfrm>
        <a:graphic>
          <a:graphicData uri="http://schemas.openxmlformats.org/drawingml/2006/table">
            <a:tbl>
              <a:tblPr/>
              <a:tblGrid>
                <a:gridCol w="2280213"/>
                <a:gridCol w="1080498"/>
                <a:gridCol w="1089960"/>
                <a:gridCol w="1089960"/>
                <a:gridCol w="1180790"/>
                <a:gridCol w="1180790"/>
                <a:gridCol w="1089960"/>
                <a:gridCol w="1089960"/>
                <a:gridCol w="1089960"/>
              </a:tblGrid>
              <a:tr h="4683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Количество человек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2008 </a:t>
                      </a: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год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2009 год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2010 год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2011 год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2012 год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2013 год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2014 год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 мес..2015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83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Всего по городу: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15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Орджоникидзевский район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8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Железнодорожный район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kumimoji="0" lang="ru-RU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Кировский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район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Октябрьский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район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Верх-Исетский</a:t>
                      </a: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район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Чкаловский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район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730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Ленинский 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район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rgbClr val="1C1C1C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1C1C1C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912893780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altLang="ru-RU" sz="3600" b="1" dirty="0"/>
              <a:t>Формы употребления ПАВ:</a:t>
            </a:r>
          </a:p>
        </p:txBody>
      </p:sp>
      <p:sp>
        <p:nvSpPr>
          <p:cNvPr id="21507" name="Объект 2"/>
          <p:cNvSpPr>
            <a:spLocks noGrp="1"/>
          </p:cNvSpPr>
          <p:nvPr>
            <p:ph idx="1"/>
          </p:nvPr>
        </p:nvSpPr>
        <p:spPr>
          <a:xfrm>
            <a:off x="351692" y="1524000"/>
            <a:ext cx="11383108" cy="518160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altLang="ru-RU" sz="3200" dirty="0"/>
              <a:t>Употреблять синтетические наркотики можно разными способами:</a:t>
            </a:r>
          </a:p>
          <a:p>
            <a:pPr marL="0" indent="0">
              <a:buNone/>
            </a:pPr>
            <a:r>
              <a:rPr lang="ru-RU" altLang="ru-RU" sz="3200" dirty="0"/>
              <a:t> -   набивать ими трубку, </a:t>
            </a:r>
          </a:p>
          <a:p>
            <a:pPr marL="0" indent="0">
              <a:buNone/>
            </a:pPr>
            <a:r>
              <a:rPr lang="ru-RU" altLang="ru-RU" sz="3200" dirty="0"/>
              <a:t> -   изготавливать самокрутки, </a:t>
            </a:r>
          </a:p>
          <a:p>
            <a:pPr marL="0" indent="0">
              <a:buNone/>
            </a:pPr>
            <a:r>
              <a:rPr lang="ru-RU" altLang="ru-RU" sz="3200" dirty="0"/>
              <a:t> -   сжигать их в </a:t>
            </a:r>
            <a:r>
              <a:rPr lang="ru-RU" altLang="ru-RU" sz="3200" dirty="0" err="1"/>
              <a:t>аромалампе</a:t>
            </a:r>
            <a:r>
              <a:rPr lang="ru-RU" altLang="ru-RU" sz="3200" dirty="0"/>
              <a:t>, и тогда все присутствующие в помещении имеют возможность испытать воздействие ароматного дыма.</a:t>
            </a:r>
          </a:p>
          <a:p>
            <a:pPr marL="0" indent="0">
              <a:buNone/>
            </a:pPr>
            <a:r>
              <a:rPr lang="ru-RU" altLang="ru-RU" sz="3200" dirty="0"/>
              <a:t> -   курение через пипетку, жестяную банку или бутылку</a:t>
            </a:r>
          </a:p>
          <a:p>
            <a:pPr marL="0" indent="0">
              <a:buNone/>
            </a:pPr>
            <a:r>
              <a:rPr lang="ru-RU" altLang="ru-RU" sz="3200" dirty="0"/>
              <a:t> -  вдыхать через нос</a:t>
            </a:r>
            <a:br>
              <a:rPr lang="ru-RU" altLang="ru-RU" sz="3200" dirty="0"/>
            </a:br>
            <a:r>
              <a:rPr lang="ru-RU" altLang="ru-RU" sz="3200" dirty="0"/>
              <a:t/>
            </a:r>
            <a:br>
              <a:rPr lang="ru-RU" altLang="ru-RU" sz="3200" dirty="0"/>
            </a:br>
            <a:endParaRPr lang="ru-RU" altLang="ru-RU" sz="3200" dirty="0"/>
          </a:p>
        </p:txBody>
      </p:sp>
    </p:spTree>
    <p:extLst>
      <p:ext uri="{BB962C8B-B14F-4D97-AF65-F5344CB8AC3E}">
        <p14:creationId xmlns:p14="http://schemas.microsoft.com/office/powerpoint/2010/main" val="13041923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3600" b="1" dirty="0"/>
              <a:t>Ранние признаки употребления    наркотических веществ:</a:t>
            </a:r>
          </a:p>
        </p:txBody>
      </p:sp>
      <p:sp>
        <p:nvSpPr>
          <p:cNvPr id="22531" name="Объект 2"/>
          <p:cNvSpPr>
            <a:spLocks noGrp="1"/>
          </p:cNvSpPr>
          <p:nvPr>
            <p:ph idx="1"/>
          </p:nvPr>
        </p:nvSpPr>
        <p:spPr>
          <a:xfrm>
            <a:off x="492369" y="1934308"/>
            <a:ext cx="11101754" cy="4771292"/>
          </a:xfrm>
        </p:spPr>
        <p:txBody>
          <a:bodyPr>
            <a:noAutofit/>
          </a:bodyPr>
          <a:lstStyle/>
          <a:p>
            <a:pPr>
              <a:buFont typeface="Wingdings" panose="05000000000000000000" pitchFamily="2" charset="2"/>
              <a:buNone/>
            </a:pPr>
            <a:r>
              <a:rPr lang="en-US" altLang="ru-RU" sz="2000" b="1" dirty="0"/>
              <a:t>    </a:t>
            </a:r>
            <a:r>
              <a:rPr lang="ru-RU" altLang="ru-RU" sz="2000" b="1" dirty="0"/>
              <a:t>Ранними признаками употребления наркотических веществ</a:t>
            </a:r>
            <a:r>
              <a:rPr lang="ru-RU" altLang="ru-RU" sz="2000" dirty="0"/>
              <a:t>, независимо от вида наркотического веществ, могут быть следующие изменения в поведении, характере и физиологии подростков:</a:t>
            </a:r>
            <a:br>
              <a:rPr lang="ru-RU" altLang="ru-RU" sz="2000" dirty="0"/>
            </a:br>
            <a:r>
              <a:rPr lang="ru-RU" altLang="ru-RU" sz="2000" dirty="0"/>
              <a:t>- исчезновения из дома;</a:t>
            </a:r>
            <a:br>
              <a:rPr lang="ru-RU" altLang="ru-RU" sz="2000" dirty="0"/>
            </a:br>
            <a:r>
              <a:rPr lang="ru-RU" altLang="ru-RU" sz="2000" dirty="0"/>
              <a:t>- пропуски занятий в школе, снижение успеваемости в учебе;</a:t>
            </a:r>
            <a:br>
              <a:rPr lang="ru-RU" altLang="ru-RU" sz="2000" dirty="0"/>
            </a:br>
            <a:r>
              <a:rPr lang="ru-RU" altLang="ru-RU" sz="2000" dirty="0"/>
              <a:t>- изменения в поведении (необоснованная агрессивность, озлобленность, замкнутость, изменение круга друзей, неряшливость); </a:t>
            </a:r>
          </a:p>
          <a:p>
            <a:pPr>
              <a:buFont typeface="Wingdings" panose="05000000000000000000" pitchFamily="2" charset="2"/>
              <a:buNone/>
            </a:pPr>
            <a:r>
              <a:rPr lang="en-US" altLang="ru-RU" sz="2000" dirty="0"/>
              <a:t>     </a:t>
            </a:r>
            <a:r>
              <a:rPr lang="ru-RU" altLang="ru-RU" sz="2000" dirty="0"/>
              <a:t>- отчужденность,  скрытность, лживость;</a:t>
            </a:r>
            <a:br>
              <a:rPr lang="ru-RU" altLang="ru-RU" sz="2000" dirty="0"/>
            </a:br>
            <a:r>
              <a:rPr lang="ru-RU" altLang="ru-RU" sz="2000" dirty="0"/>
              <a:t>- исчезновение ценных вещей и денег из дома, кражи, возникновение долгов;</a:t>
            </a:r>
            <a:br>
              <a:rPr lang="ru-RU" altLang="ru-RU" sz="2000" dirty="0"/>
            </a:br>
            <a:r>
              <a:rPr lang="ru-RU" altLang="ru-RU" sz="2000" dirty="0"/>
              <a:t>- потеря интереса к учебе, труду, досуговой деятельности;</a:t>
            </a:r>
            <a:br>
              <a:rPr lang="ru-RU" altLang="ru-RU" sz="2000" dirty="0"/>
            </a:br>
            <a:r>
              <a:rPr lang="ru-RU" altLang="ru-RU" sz="2000" dirty="0"/>
              <a:t>- появление у подростка  пакетиков с неизвестными веществами;</a:t>
            </a:r>
            <a:br>
              <a:rPr lang="ru-RU" altLang="ru-RU" sz="2000" dirty="0"/>
            </a:br>
            <a:r>
              <a:rPr lang="ru-RU" altLang="ru-RU" sz="2000" dirty="0"/>
              <a:t>- появление в лексиконе подростков новых жаргонных слов;</a:t>
            </a:r>
            <a:br>
              <a:rPr lang="ru-RU" altLang="ru-RU" sz="2000" dirty="0"/>
            </a:br>
            <a:r>
              <a:rPr lang="ru-RU" altLang="ru-RU" sz="2000" dirty="0"/>
              <a:t>- нарушения  сна (бессонница или чрезвычайно продолжительный сон, тяжелое пробуждение и засыпание, тяжелый сон) и </a:t>
            </a:r>
            <a:br>
              <a:rPr lang="ru-RU" altLang="ru-RU" sz="2000" dirty="0"/>
            </a:br>
            <a:r>
              <a:rPr lang="ru-RU" altLang="ru-RU" sz="2000" dirty="0"/>
              <a:t>аппетита (резкое повышение аппетита или его отсутствие, появление чрезвычайной жажды).</a:t>
            </a:r>
            <a:br>
              <a:rPr lang="ru-RU" altLang="ru-RU" sz="2000" dirty="0"/>
            </a:br>
            <a:endParaRPr lang="ru-RU" altLang="ru-RU" sz="2000" dirty="0"/>
          </a:p>
        </p:txBody>
      </p:sp>
    </p:spTree>
    <p:extLst>
      <p:ext uri="{BB962C8B-B14F-4D97-AF65-F5344CB8AC3E}">
        <p14:creationId xmlns:p14="http://schemas.microsoft.com/office/powerpoint/2010/main" val="39970435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/>
              <a:t>Косвенные признаки вовлечения в употребление наркотиков: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lvl="0"/>
            <a:r>
              <a:rPr lang="ru-RU" dirty="0"/>
              <a:t>резкая смена увлечений и круга общения,</a:t>
            </a:r>
          </a:p>
          <a:p>
            <a:pPr lvl="0"/>
            <a:r>
              <a:rPr lang="ru-RU" dirty="0"/>
              <a:t>наличие необъяснимых телефонных звонков,</a:t>
            </a:r>
          </a:p>
          <a:p>
            <a:pPr lvl="0"/>
            <a:r>
              <a:rPr lang="ru-RU" dirty="0"/>
              <a:t>немотивированная замкнутость и скрытность,</a:t>
            </a:r>
          </a:p>
          <a:p>
            <a:pPr lvl="0"/>
            <a:r>
              <a:rPr lang="ru-RU" dirty="0"/>
              <a:t>утрата интереса к повседневным делам и обязанностям, в том числе – к учёбе,</a:t>
            </a:r>
          </a:p>
          <a:p>
            <a:pPr lvl="0"/>
            <a:r>
              <a:rPr lang="ru-RU" dirty="0"/>
              <a:t>стремление проводить больше времени вне дома,</a:t>
            </a:r>
          </a:p>
          <a:p>
            <a:pPr lvl="0"/>
            <a:r>
              <a:rPr lang="ru-RU" dirty="0"/>
              <a:t>пропажа из дома ценных вещей,</a:t>
            </a:r>
          </a:p>
          <a:p>
            <a:pPr lvl="0"/>
            <a:r>
              <a:rPr lang="ru-RU" dirty="0"/>
              <a:t>увеличение денежных расходов, наличие долгов,</a:t>
            </a:r>
          </a:p>
          <a:p>
            <a:pPr lvl="0"/>
            <a:r>
              <a:rPr lang="ru-RU" dirty="0"/>
              <a:t>появление в речи жаргонных высказываний  из « сленга  наркоманов»,</a:t>
            </a:r>
          </a:p>
          <a:p>
            <a:pPr lvl="0"/>
            <a:r>
              <a:rPr lang="ru-RU"/>
              <a:t> перепады настроения (от беспричинного веселья к тоске и злобе).</a:t>
            </a:r>
          </a:p>
          <a:p>
            <a:endParaRPr lang="ru-RU"/>
          </a:p>
        </p:txBody>
      </p:sp>
      <p:sp>
        <p:nvSpPr>
          <p:cNvPr id="4" name="Прямоугольник 3"/>
          <p:cNvSpPr/>
          <p:nvPr/>
        </p:nvSpPr>
        <p:spPr>
          <a:xfrm>
            <a:off x="3048000" y="3064285"/>
            <a:ext cx="6096000" cy="729430"/>
          </a:xfrm>
          <a:prstGeom prst="rect">
            <a:avLst/>
          </a:prstGeom>
        </p:spPr>
        <p:txBody>
          <a:bodyPr>
            <a:spAutoFit/>
          </a:bodyPr>
          <a:lstStyle/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Вероятные признаки употребления наркотиков:</a:t>
            </a:r>
            <a:endParaRPr lang="ru-RU" sz="1400" dirty="0"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ru-RU" b="1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 </a:t>
            </a:r>
            <a:endParaRPr lang="ru-RU" sz="1400" dirty="0">
              <a:effectLst/>
              <a:latin typeface="Calibri" panose="020F0502020204030204" pitchFamily="34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67276328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1197</Words>
  <Application>Microsoft Office PowerPoint</Application>
  <PresentationFormat>Широкоэкранный</PresentationFormat>
  <Paragraphs>369</Paragraphs>
  <Slides>16</Slides>
  <Notes>0</Notes>
  <HiddenSlides>0</HiddenSlides>
  <MMClips>0</MMClips>
  <ScaleCrop>false</ScaleCrop>
  <HeadingPairs>
    <vt:vector size="8" baseType="variant">
      <vt:variant>
        <vt:lpstr>Использованные шрифты</vt:lpstr>
      </vt:variant>
      <vt:variant>
        <vt:i4>6</vt:i4>
      </vt:variant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24" baseType="lpstr">
      <vt:lpstr>Arial</vt:lpstr>
      <vt:lpstr>Calibri</vt:lpstr>
      <vt:lpstr>Calibri Light</vt:lpstr>
      <vt:lpstr>Times New Roman</vt:lpstr>
      <vt:lpstr>Verdana</vt:lpstr>
      <vt:lpstr>Wingdings</vt:lpstr>
      <vt:lpstr>Тема Office</vt:lpstr>
      <vt:lpstr>Диаграмма</vt:lpstr>
      <vt:lpstr>Дорожная карта</vt:lpstr>
      <vt:lpstr>Диспансерная группа 2008-2014г. и           6 месяцев 2015 года (количество человек):</vt:lpstr>
      <vt:lpstr>Количество взятых под наблюдение за 2011–2014г.и  6 месяцев 2015 года (количество человек)</vt:lpstr>
      <vt:lpstr>Количество взятых под наблюдение за 2011–2014г. и 6 месяцев 2015 г. (количество человек)по районам:</vt:lpstr>
      <vt:lpstr>Количество взятых под наблюдение за 6 месяцев  2015 г. (количество человек)по районам:</vt:lpstr>
      <vt:lpstr>Сравнительный анализ показателей по заболеваемости наркоманией : </vt:lpstr>
      <vt:lpstr>Формы употребления ПАВ:</vt:lpstr>
      <vt:lpstr>Ранние признаки употребления    наркотических веществ:</vt:lpstr>
      <vt:lpstr>Косвенные признаки вовлечения в употребление наркотиков: </vt:lpstr>
      <vt:lpstr>Вероятные признаки употребления наркотиков:   </vt:lpstr>
      <vt:lpstr>Признаки интоксикации синтетическими каннабиномиметиками:</vt:lpstr>
      <vt:lpstr>Признаки интоксикации синтетическими психостимуляторами:</vt:lpstr>
      <vt:lpstr>Предпосылки наркотизации подростков </vt:lpstr>
      <vt:lpstr>Алгоритм действий педагогов:</vt:lpstr>
      <vt:lpstr>Экстренные телефоны</vt:lpstr>
      <vt:lpstr>Выводы: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Дорожная карта</dc:title>
  <dc:creator>Ефимова</dc:creator>
  <cp:lastModifiedBy>Ефимова</cp:lastModifiedBy>
  <cp:revision>7</cp:revision>
  <dcterms:created xsi:type="dcterms:W3CDTF">2015-10-30T15:24:14Z</dcterms:created>
  <dcterms:modified xsi:type="dcterms:W3CDTF">2015-11-02T03:06:55Z</dcterms:modified>
</cp:coreProperties>
</file>

<file path=docProps/thumbnail.jpeg>
</file>